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notesSlides/notesSlide11.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21.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22.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23.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notesSlides/notesSlide24.xml" ContentType="application/vnd.openxmlformats-officedocument.presentationml.notesSlide+xml"/>
  <Override PartName="/ppt/charts/chart9.xml" ContentType="application/vnd.openxmlformats-officedocument.drawingml.chart+xml"/>
  <Override PartName="/ppt/theme/themeOverride9.xml" ContentType="application/vnd.openxmlformats-officedocument.themeOverride+xml"/>
  <Override PartName="/ppt/notesSlides/notesSlide25.xml" ContentType="application/vnd.openxmlformats-officedocument.presentationml.notesSlide+xml"/>
  <Override PartName="/ppt/charts/chart10.xml" ContentType="application/vnd.openxmlformats-officedocument.drawingml.chart+xml"/>
  <Override PartName="/ppt/theme/themeOverride10.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1.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2.xml" ContentType="application/vnd.openxmlformats-officedocument.drawingml.chart+xml"/>
  <Override PartName="/ppt/theme/themeOverride11.xml" ContentType="application/vnd.openxmlformats-officedocument.themeOverride+xml"/>
  <Override PartName="/ppt/charts/chart13.xml" ContentType="application/vnd.openxmlformats-officedocument.drawingml.chart+xml"/>
  <Override PartName="/ppt/theme/themeOverride12.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handoutMasterIdLst>
    <p:handoutMasterId r:id="rId47"/>
  </p:handoutMasterIdLst>
  <p:sldIdLst>
    <p:sldId id="328" r:id="rId2"/>
    <p:sldId id="257" r:id="rId3"/>
    <p:sldId id="306" r:id="rId4"/>
    <p:sldId id="307" r:id="rId5"/>
    <p:sldId id="260" r:id="rId6"/>
    <p:sldId id="309" r:id="rId7"/>
    <p:sldId id="262" r:id="rId8"/>
    <p:sldId id="308" r:id="rId9"/>
    <p:sldId id="264" r:id="rId10"/>
    <p:sldId id="268" r:id="rId11"/>
    <p:sldId id="269" r:id="rId12"/>
    <p:sldId id="313" r:id="rId13"/>
    <p:sldId id="270" r:id="rId14"/>
    <p:sldId id="271" r:id="rId15"/>
    <p:sldId id="273" r:id="rId16"/>
    <p:sldId id="274" r:id="rId17"/>
    <p:sldId id="275" r:id="rId18"/>
    <p:sldId id="276" r:id="rId19"/>
    <p:sldId id="278" r:id="rId20"/>
    <p:sldId id="279" r:id="rId21"/>
    <p:sldId id="314" r:id="rId22"/>
    <p:sldId id="319" r:id="rId23"/>
    <p:sldId id="285" r:id="rId24"/>
    <p:sldId id="286" r:id="rId25"/>
    <p:sldId id="287" r:id="rId26"/>
    <p:sldId id="288" r:id="rId27"/>
    <p:sldId id="289" r:id="rId28"/>
    <p:sldId id="290" r:id="rId29"/>
    <p:sldId id="291" r:id="rId30"/>
    <p:sldId id="292" r:id="rId31"/>
    <p:sldId id="320" r:id="rId32"/>
    <p:sldId id="294" r:id="rId33"/>
    <p:sldId id="295" r:id="rId34"/>
    <p:sldId id="296" r:id="rId35"/>
    <p:sldId id="321" r:id="rId36"/>
    <p:sldId id="325" r:id="rId37"/>
    <p:sldId id="322" r:id="rId38"/>
    <p:sldId id="323" r:id="rId39"/>
    <p:sldId id="324" r:id="rId40"/>
    <p:sldId id="297" r:id="rId41"/>
    <p:sldId id="326" r:id="rId42"/>
    <p:sldId id="301" r:id="rId43"/>
    <p:sldId id="303" r:id="rId44"/>
    <p:sldId id="311" r:id="rId45"/>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C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2" autoAdjust="0"/>
    <p:restoredTop sz="75029" autoAdjust="0"/>
  </p:normalViewPr>
  <p:slideViewPr>
    <p:cSldViewPr>
      <p:cViewPr varScale="1">
        <p:scale>
          <a:sx n="80" d="100"/>
          <a:sy n="80" d="100"/>
        </p:scale>
        <p:origin x="-870"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Macintosh%20HD:Users:kalithomas:Documents:MOW%20Project:MOWAA%20presentation%20docs:baseline%20tables_for%20pres.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kalithomas:Documents:MOW%20Project:baseline%20tables_for%20pres.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Macintosh%20HD:Users:kalithomas:Documents:MOW%20Project:baseline%20tables_for%20pres.xls"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Macintosh%20HD:Users:kalithomas:Documents:MOW%20Project:MOWAA%20presentation%20docs:baseline%20tables_for%20pres.xls"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Macintosh%20HD:Users:kalithomas:Documents:improvement%20scores_new%20chart%20format.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Macintosh%20HD:Users:kalithomas:Documents:improvement%20scores_new%20chart%20format_live%20alone.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Macintosh%20HD:Users:kalithomas:Documents:improvement%20scores_new%20chart%20format.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Macintosh%20HD:Users:kalithomas:Documents:Microsoft%20User%20Data:Office%202008%20AutoRecovery:improvement%20scores_new%20chart%20format_live%20alone%20(version%201).xlsb"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Macintosh%20HD:Users:kalithomas:Documents:improvement%20scores_new%20chart%20format.xlsx"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oleObject" Target="Macintosh%20HD:Users:kalithomas:Documents:improvement%20scores_new%20chart%20format_live%20alone.xlsx" TargetMode="External"/><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12.xml.rels><?xml version="1.0" encoding="UTF-8" standalone="yes"?>
<Relationships xmlns="http://schemas.openxmlformats.org/package/2006/relationships"><Relationship Id="rId2" Type="http://schemas.openxmlformats.org/officeDocument/2006/relationships/oleObject" Target="Macintosh%20HD:Users:kalithomas:Documents:outcome%20tables1.xlsx" TargetMode="External"/><Relationship Id="rId1" Type="http://schemas.openxmlformats.org/officeDocument/2006/relationships/themeOverride" Target="../theme/themeOverride11.xml"/></Relationships>
</file>

<file path=ppt/charts/_rels/chart13.xml.rels><?xml version="1.0" encoding="UTF-8" standalone="yes"?>
<Relationships xmlns="http://schemas.openxmlformats.org/package/2006/relationships"><Relationship Id="rId2" Type="http://schemas.openxmlformats.org/officeDocument/2006/relationships/oleObject" Target="Macintosh%20HD:Users:kalithomas:Documents:outcome%20tables1.xlsx" TargetMode="External"/><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6963873199658601"/>
          <c:y val="2.3941177025038798E-2"/>
          <c:w val="0.509308326072204"/>
          <c:h val="0.90581143366863104"/>
        </c:manualLayout>
      </c:layout>
      <c:barChart>
        <c:barDir val="bar"/>
        <c:grouping val="clustered"/>
        <c:varyColors val="0"/>
        <c:ser>
          <c:idx val="0"/>
          <c:order val="0"/>
          <c:spPr>
            <a:solidFill>
              <a:srgbClr val="ABD037"/>
            </a:solidFill>
          </c:spPr>
          <c:invertIfNegative val="0"/>
          <c:dLbls>
            <c:dLbl>
              <c:idx val="0"/>
              <c:layout/>
              <c:tx>
                <c:rich>
                  <a:bodyPr/>
                  <a:lstStyle/>
                  <a:p>
                    <a:r>
                      <a:rPr lang="en-US" smtClean="0"/>
                      <a:t>63%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a:latin typeface="Helvetica" panose="020B060402020202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'Total Sample'!$I$5:$I$6</c:f>
              <c:strCache>
                <c:ptCount val="2"/>
                <c:pt idx="0">
                  <c:v>Do you have someone to help you over a long period of time with personal care activities?</c:v>
                </c:pt>
                <c:pt idx="1">
                  <c:v>Do you sometimes need the help of another person with personal care needs?</c:v>
                </c:pt>
              </c:strCache>
            </c:strRef>
          </c:cat>
          <c:val>
            <c:numRef>
              <c:f>'Total Sample'!$J$5:$J$6</c:f>
              <c:numCache>
                <c:formatCode>0%</c:formatCode>
                <c:ptCount val="2"/>
                <c:pt idx="0">
                  <c:v>0.60690000000000099</c:v>
                </c:pt>
                <c:pt idx="1">
                  <c:v>0.58479999999999999</c:v>
                </c:pt>
              </c:numCache>
            </c:numRef>
          </c:val>
        </c:ser>
        <c:dLbls>
          <c:showLegendKey val="0"/>
          <c:showVal val="0"/>
          <c:showCatName val="0"/>
          <c:showSerName val="0"/>
          <c:showPercent val="0"/>
          <c:showBubbleSize val="0"/>
        </c:dLbls>
        <c:gapWidth val="150"/>
        <c:axId val="56937856"/>
        <c:axId val="68424832"/>
      </c:barChart>
      <c:catAx>
        <c:axId val="56937856"/>
        <c:scaling>
          <c:orientation val="minMax"/>
        </c:scaling>
        <c:delete val="0"/>
        <c:axPos val="l"/>
        <c:numFmt formatCode="General" sourceLinked="0"/>
        <c:majorTickMark val="out"/>
        <c:minorTickMark val="none"/>
        <c:tickLblPos val="nextTo"/>
        <c:txPr>
          <a:bodyPr/>
          <a:lstStyle/>
          <a:p>
            <a:pPr>
              <a:defRPr>
                <a:latin typeface="Helvetica" panose="020B0604020202020204" pitchFamily="34" charset="0"/>
                <a:cs typeface="Helvetica" panose="020B0604020202020204" pitchFamily="34" charset="0"/>
              </a:defRPr>
            </a:pPr>
            <a:endParaRPr lang="en-US"/>
          </a:p>
        </c:txPr>
        <c:crossAx val="68424832"/>
        <c:crosses val="autoZero"/>
        <c:auto val="1"/>
        <c:lblAlgn val="ctr"/>
        <c:lblOffset val="100"/>
        <c:noMultiLvlLbl val="0"/>
      </c:catAx>
      <c:valAx>
        <c:axId val="68424832"/>
        <c:scaling>
          <c:orientation val="minMax"/>
          <c:min val="0"/>
        </c:scaling>
        <c:delete val="0"/>
        <c:axPos val="b"/>
        <c:majorGridlines/>
        <c:numFmt formatCode="0%" sourceLinked="1"/>
        <c:majorTickMark val="out"/>
        <c:minorTickMark val="none"/>
        <c:tickLblPos val="nextTo"/>
        <c:txPr>
          <a:bodyPr/>
          <a:lstStyle/>
          <a:p>
            <a:pPr>
              <a:defRPr sz="2000">
                <a:latin typeface="Helvetica" panose="020B0604020202020204" pitchFamily="34" charset="0"/>
                <a:cs typeface="Helvetica" panose="020B0604020202020204" pitchFamily="34" charset="0"/>
              </a:defRPr>
            </a:pPr>
            <a:endParaRPr lang="en-US"/>
          </a:p>
        </c:txPr>
        <c:crossAx val="56937856"/>
        <c:crosses val="autoZero"/>
        <c:crossBetween val="between"/>
      </c:valAx>
    </c:plotArea>
    <c:plotVisOnly val="1"/>
    <c:dispBlanksAs val="gap"/>
    <c:showDLblsOverMax val="0"/>
  </c:chart>
  <c:txPr>
    <a:bodyPr/>
    <a:lstStyle/>
    <a:p>
      <a:pPr>
        <a:defRPr sz="2400">
          <a:solidFill>
            <a:srgbClr val="003952"/>
          </a:solidFil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8199673154063301"/>
          <c:y val="9.6520674163708298E-2"/>
          <c:w val="0.63915119100678497"/>
          <c:h val="0.57032635927425801"/>
        </c:manualLayout>
      </c:layout>
      <c:doughnutChart>
        <c:varyColors val="1"/>
        <c:ser>
          <c:idx val="0"/>
          <c:order val="0"/>
          <c:dPt>
            <c:idx val="0"/>
            <c:bubble3D val="0"/>
            <c:spPr>
              <a:solidFill>
                <a:srgbClr val="ABD037"/>
              </a:solidFill>
            </c:spPr>
          </c:dPt>
          <c:dPt>
            <c:idx val="1"/>
            <c:bubble3D val="0"/>
            <c:spPr>
              <a:solidFill>
                <a:srgbClr val="00B7C4"/>
              </a:solidFill>
            </c:spPr>
          </c:dPt>
          <c:dLbls>
            <c:dLbl>
              <c:idx val="0"/>
              <c:layout/>
              <c:tx>
                <c:rich>
                  <a:bodyPr/>
                  <a:lstStyle/>
                  <a:p>
                    <a:r>
                      <a:rPr lang="en-US" dirty="0">
                        <a:solidFill>
                          <a:srgbClr val="003952"/>
                        </a:solidFill>
                        <a:latin typeface="Helvetica" panose="020B0604020202020204" pitchFamily="34" charset="0"/>
                        <a:cs typeface="Helvetica" panose="020B0604020202020204" pitchFamily="34" charset="0"/>
                      </a:rPr>
                      <a:t>86%</a:t>
                    </a:r>
                    <a:endParaRPr lang="en-US" dirty="0">
                      <a:solidFill>
                        <a:srgbClr val="003952"/>
                      </a:solidFill>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pPr>
                      <a:defRPr>
                        <a:solidFill>
                          <a:srgbClr val="003952"/>
                        </a:solidFill>
                        <a:latin typeface="Helvetica" panose="020B0604020202020204" pitchFamily="34" charset="0"/>
                        <a:cs typeface="Helvetica" panose="020B0604020202020204" pitchFamily="34" charset="0"/>
                      </a:defRPr>
                    </a:pPr>
                    <a:r>
                      <a:rPr lang="en-US" dirty="0" smtClean="0"/>
                      <a:t>13%</a:t>
                    </a:r>
                    <a:endParaRPr lang="en-US"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a:latin typeface="Helvetica" panose="020B0604020202020204" pitchFamily="34" charset="0"/>
                    <a:cs typeface="Helvetica" panose="020B0604020202020204" pitchFamily="34" charset="0"/>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Sheet3!$B$9:$B$10</c:f>
              <c:strCache>
                <c:ptCount val="2"/>
                <c:pt idx="0">
                  <c:v>Yes</c:v>
                </c:pt>
                <c:pt idx="1">
                  <c:v>No</c:v>
                </c:pt>
              </c:strCache>
            </c:strRef>
          </c:cat>
          <c:val>
            <c:numRef>
              <c:f>Sheet3!$C$9:$C$10</c:f>
              <c:numCache>
                <c:formatCode>0%</c:formatCode>
                <c:ptCount val="2"/>
                <c:pt idx="0">
                  <c:v>0.85690000000000099</c:v>
                </c:pt>
                <c:pt idx="1">
                  <c:v>0.1283</c:v>
                </c:pt>
              </c:numCache>
            </c:numRef>
          </c:val>
        </c:ser>
        <c:dLbls>
          <c:showLegendKey val="0"/>
          <c:showVal val="0"/>
          <c:showCatName val="0"/>
          <c:showSerName val="0"/>
          <c:showPercent val="0"/>
          <c:showBubbleSize val="0"/>
          <c:showLeaderLines val="1"/>
        </c:dLbls>
        <c:firstSliceAng val="0"/>
        <c:holeSize val="50"/>
      </c:doughnutChart>
    </c:plotArea>
    <c:legend>
      <c:legendPos val="b"/>
      <c:layout>
        <c:manualLayout>
          <c:xMode val="edge"/>
          <c:yMode val="edge"/>
          <c:x val="0.36791591259773099"/>
          <c:y val="0.75568237385125903"/>
          <c:w val="0.291938198295774"/>
          <c:h val="8.5230383526277501E-2"/>
        </c:manualLayout>
      </c:layout>
      <c:overlay val="0"/>
      <c:spPr>
        <a:ln>
          <a:noFill/>
        </a:ln>
      </c:spPr>
      <c:txPr>
        <a:bodyPr/>
        <a:lstStyle/>
        <a:p>
          <a:pPr>
            <a:defRPr>
              <a:solidFill>
                <a:srgbClr val="003952"/>
              </a:solidFill>
              <a:latin typeface="Helvetica" panose="020B0604020202020204" pitchFamily="34" charset="0"/>
              <a:cs typeface="Helvetica" panose="020B0604020202020204" pitchFamily="34" charset="0"/>
            </a:defRPr>
          </a:pPr>
          <a:endParaRPr lang="en-US"/>
        </a:p>
      </c:txPr>
    </c:legend>
    <c:plotVisOnly val="1"/>
    <c:dispBlanksAs val="zero"/>
    <c:showDLblsOverMax val="0"/>
  </c:chart>
  <c:spPr>
    <a:noFill/>
  </c:spPr>
  <c:txPr>
    <a:bodyPr/>
    <a:lstStyle/>
    <a:p>
      <a:pPr>
        <a:defRPr sz="1600">
          <a:latin typeface="Arial"/>
          <a:cs typeface="Arial"/>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Pt>
            <c:idx val="0"/>
            <c:bubble3D val="0"/>
            <c:spPr>
              <a:solidFill>
                <a:srgbClr val="ABD037"/>
              </a:solidFill>
            </c:spPr>
          </c:dPt>
          <c:dPt>
            <c:idx val="1"/>
            <c:bubble3D val="0"/>
            <c:spPr>
              <a:solidFill>
                <a:srgbClr val="00B7C4"/>
              </a:solidFill>
            </c:spPr>
          </c:dPt>
          <c:dPt>
            <c:idx val="2"/>
            <c:bubble3D val="0"/>
            <c:spPr>
              <a:solidFill>
                <a:srgbClr val="EEC819"/>
              </a:solidFill>
            </c:spPr>
          </c:dPt>
          <c:dPt>
            <c:idx val="3"/>
            <c:bubble3D val="0"/>
            <c:spPr>
              <a:solidFill>
                <a:srgbClr val="BA377C"/>
              </a:solidFill>
            </c:spPr>
          </c:dPt>
          <c:dLbls>
            <c:dLbl>
              <c:idx val="1"/>
              <c:layout/>
              <c:tx>
                <c:rich>
                  <a:bodyPr/>
                  <a:lstStyle/>
                  <a:p>
                    <a:r>
                      <a:rPr lang="en-US" smtClean="0"/>
                      <a:t>24%</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11212310858579"/>
                  <c:y val="8.6541826502456495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a:latin typeface="Helvetica" panose="020B0604020202020204" pitchFamily="34" charset="0"/>
                    <a:cs typeface="Helvetica" panose="020B0604020202020204" pitchFamily="34" charset="0"/>
                  </a:defRPr>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Sheet3!$B$4:$B$7</c:f>
              <c:strCache>
                <c:ptCount val="4"/>
                <c:pt idx="0">
                  <c:v>Daily or almost daily</c:v>
                </c:pt>
                <c:pt idx="1">
                  <c:v>Once or twice a week</c:v>
                </c:pt>
                <c:pt idx="2">
                  <c:v>Once or twice a month</c:v>
                </c:pt>
                <c:pt idx="3">
                  <c:v>Less than once a month</c:v>
                </c:pt>
              </c:strCache>
            </c:strRef>
          </c:cat>
          <c:val>
            <c:numRef>
              <c:f>Sheet3!$C$4:$C$7</c:f>
              <c:numCache>
                <c:formatCode>0%</c:formatCode>
                <c:ptCount val="4"/>
                <c:pt idx="0">
                  <c:v>0.58199999999999996</c:v>
                </c:pt>
                <c:pt idx="1">
                  <c:v>0.22789999999999999</c:v>
                </c:pt>
                <c:pt idx="2">
                  <c:v>0.1</c:v>
                </c:pt>
                <c:pt idx="3">
                  <c:v>8.2000000000000003E-2</c:v>
                </c:pt>
              </c:numCache>
            </c:numRef>
          </c:val>
        </c:ser>
        <c:dLbls>
          <c:showLegendKey val="0"/>
          <c:showVal val="0"/>
          <c:showCatName val="0"/>
          <c:showSerName val="0"/>
          <c:showPercent val="0"/>
          <c:showBubbleSize val="0"/>
          <c:showLeaderLines val="1"/>
        </c:dLbls>
        <c:firstSliceAng val="0"/>
      </c:pieChart>
    </c:plotArea>
    <c:legend>
      <c:legendPos val="b"/>
      <c:layout/>
      <c:overlay val="0"/>
      <c:txPr>
        <a:bodyPr/>
        <a:lstStyle/>
        <a:p>
          <a:pPr>
            <a:defRPr>
              <a:latin typeface="Helvetica" panose="020B0604020202020204" pitchFamily="34" charset="0"/>
              <a:cs typeface="Helvetica" panose="020B0604020202020204" pitchFamily="34" charset="0"/>
            </a:defRPr>
          </a:pPr>
          <a:endParaRPr lang="en-US"/>
        </a:p>
      </c:txPr>
    </c:legend>
    <c:plotVisOnly val="1"/>
    <c:dispBlanksAs val="zero"/>
    <c:showDLblsOverMax val="0"/>
  </c:chart>
  <c:spPr>
    <a:solidFill>
      <a:schemeClr val="bg1"/>
    </a:solidFill>
  </c:spPr>
  <c:txPr>
    <a:bodyPr/>
    <a:lstStyle/>
    <a:p>
      <a:pPr>
        <a:defRPr sz="1600">
          <a:solidFill>
            <a:srgbClr val="003952"/>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bar"/>
        <c:grouping val="stacked"/>
        <c:varyColors val="0"/>
        <c:ser>
          <c:idx val="0"/>
          <c:order val="0"/>
          <c:spPr>
            <a:solidFill>
              <a:srgbClr val="ABD037"/>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'Total Sample'!$H$37:$H$40</c:f>
              <c:strCache>
                <c:ptCount val="4"/>
                <c:pt idx="0">
                  <c:v>Takes 3 or more prescribed or over-the-counter drugs each day</c:v>
                </c:pt>
                <c:pt idx="1">
                  <c:v>Lost or gained 10 pounds in the last 6 months without wanting to</c:v>
                </c:pt>
                <c:pt idx="2">
                  <c:v>There are times when not enough money to buy the food needed</c:v>
                </c:pt>
                <c:pt idx="3">
                  <c:v>Eats alone every meal</c:v>
                </c:pt>
              </c:strCache>
            </c:strRef>
          </c:cat>
          <c:val>
            <c:numRef>
              <c:f>'Total Sample'!$I$37:$I$40</c:f>
              <c:numCache>
                <c:formatCode>0%</c:formatCode>
                <c:ptCount val="4"/>
                <c:pt idx="0">
                  <c:v>0.88</c:v>
                </c:pt>
                <c:pt idx="1">
                  <c:v>0.51</c:v>
                </c:pt>
                <c:pt idx="2">
                  <c:v>0.45</c:v>
                </c:pt>
                <c:pt idx="3">
                  <c:v>0.47</c:v>
                </c:pt>
              </c:numCache>
            </c:numRef>
          </c:val>
        </c:ser>
        <c:dLbls>
          <c:showLegendKey val="0"/>
          <c:showVal val="0"/>
          <c:showCatName val="0"/>
          <c:showSerName val="0"/>
          <c:showPercent val="0"/>
          <c:showBubbleSize val="0"/>
        </c:dLbls>
        <c:gapWidth val="150"/>
        <c:overlap val="100"/>
        <c:axId val="39737600"/>
        <c:axId val="39747584"/>
      </c:barChart>
      <c:catAx>
        <c:axId val="39737600"/>
        <c:scaling>
          <c:orientation val="minMax"/>
        </c:scaling>
        <c:delete val="0"/>
        <c:axPos val="l"/>
        <c:numFmt formatCode="General" sourceLinked="0"/>
        <c:majorTickMark val="out"/>
        <c:minorTickMark val="none"/>
        <c:tickLblPos val="nextTo"/>
        <c:crossAx val="39747584"/>
        <c:crosses val="autoZero"/>
        <c:auto val="1"/>
        <c:lblAlgn val="ctr"/>
        <c:lblOffset val="100"/>
        <c:noMultiLvlLbl val="0"/>
      </c:catAx>
      <c:valAx>
        <c:axId val="39747584"/>
        <c:scaling>
          <c:orientation val="minMax"/>
        </c:scaling>
        <c:delete val="0"/>
        <c:axPos val="b"/>
        <c:majorGridlines/>
        <c:numFmt formatCode="0%" sourceLinked="1"/>
        <c:majorTickMark val="out"/>
        <c:minorTickMark val="none"/>
        <c:tickLblPos val="nextTo"/>
        <c:crossAx val="39737600"/>
        <c:crosses val="autoZero"/>
        <c:crossBetween val="between"/>
      </c:valAx>
    </c:plotArea>
    <c:plotVisOnly val="1"/>
    <c:dispBlanksAs val="gap"/>
    <c:showDLblsOverMax val="0"/>
  </c:chart>
  <c:txPr>
    <a:bodyPr/>
    <a:lstStyle/>
    <a:p>
      <a:pPr>
        <a:defRPr sz="2000">
          <a:solidFill>
            <a:srgbClr val="003952"/>
          </a:solidFill>
          <a:latin typeface="Helvetica" panose="020B0604020202020204" pitchFamily="34" charset="0"/>
          <a:cs typeface="Helvetica" panose="020B0604020202020204" pitchFamily="34" charset="0"/>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isolation!$A$4</c:f>
              <c:strCache>
                <c:ptCount val="1"/>
                <c:pt idx="0">
                  <c:v>Improved</c:v>
                </c:pt>
              </c:strCache>
            </c:strRef>
          </c:tx>
          <c:invertIfNegative val="0"/>
          <c:dPt>
            <c:idx val="0"/>
            <c:invertIfNegative val="0"/>
            <c:bubble3D val="0"/>
            <c:spPr>
              <a:solidFill>
                <a:srgbClr val="ABD037"/>
              </a:solidFill>
            </c:spPr>
          </c:dPt>
          <c:dPt>
            <c:idx val="1"/>
            <c:invertIfNegative val="0"/>
            <c:bubble3D val="0"/>
            <c:spPr>
              <a:solidFill>
                <a:srgbClr val="ABD037"/>
              </a:solidFill>
            </c:spPr>
          </c:dPt>
          <c:dPt>
            <c:idx val="2"/>
            <c:invertIfNegative val="0"/>
            <c:bubble3D val="0"/>
            <c:spPr>
              <a:solidFill>
                <a:srgbClr val="ABD037"/>
              </a:solidFill>
            </c:spPr>
          </c:dPt>
          <c:dLbls>
            <c:spPr>
              <a:noFill/>
              <a:ln>
                <a:noFill/>
              </a:ln>
              <a:effectLst/>
            </c:spPr>
            <c:txPr>
              <a:bodyPr/>
              <a:lstStyle/>
              <a:p>
                <a:pPr>
                  <a:defRPr>
                    <a:solidFill>
                      <a:srgbClr val="003952"/>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isolation!$B$2:$D$2</c:f>
              <c:strCache>
                <c:ptCount val="3"/>
                <c:pt idx="0">
                  <c:v>Control</c:v>
                </c:pt>
                <c:pt idx="1">
                  <c:v>Daily</c:v>
                </c:pt>
                <c:pt idx="2">
                  <c:v>Frozen, Once Weekly</c:v>
                </c:pt>
              </c:strCache>
            </c:strRef>
          </c:cat>
          <c:val>
            <c:numRef>
              <c:f>isolation!$B$4:$D$4</c:f>
              <c:numCache>
                <c:formatCode>0%</c:formatCode>
                <c:ptCount val="3"/>
                <c:pt idx="0">
                  <c:v>0.17</c:v>
                </c:pt>
                <c:pt idx="1">
                  <c:v>0.25</c:v>
                </c:pt>
                <c:pt idx="2">
                  <c:v>0.22</c:v>
                </c:pt>
              </c:numCache>
            </c:numRef>
          </c:val>
        </c:ser>
        <c:dLbls>
          <c:showLegendKey val="0"/>
          <c:showVal val="0"/>
          <c:showCatName val="0"/>
          <c:showSerName val="0"/>
          <c:showPercent val="0"/>
          <c:showBubbleSize val="0"/>
        </c:dLbls>
        <c:gapWidth val="150"/>
        <c:axId val="39471744"/>
        <c:axId val="39477632"/>
      </c:barChart>
      <c:catAx>
        <c:axId val="39471744"/>
        <c:scaling>
          <c:orientation val="minMax"/>
        </c:scaling>
        <c:delete val="0"/>
        <c:axPos val="b"/>
        <c:numFmt formatCode="General" sourceLinked="0"/>
        <c:majorTickMark val="out"/>
        <c:minorTickMark val="none"/>
        <c:tickLblPos val="nextTo"/>
        <c:txPr>
          <a:bodyPr/>
          <a:lstStyle/>
          <a:p>
            <a:pPr>
              <a:defRPr>
                <a:solidFill>
                  <a:srgbClr val="003952"/>
                </a:solidFill>
              </a:defRPr>
            </a:pPr>
            <a:endParaRPr lang="en-US"/>
          </a:p>
        </c:txPr>
        <c:crossAx val="39477632"/>
        <c:crosses val="autoZero"/>
        <c:auto val="1"/>
        <c:lblAlgn val="ctr"/>
        <c:lblOffset val="100"/>
        <c:noMultiLvlLbl val="0"/>
      </c:catAx>
      <c:valAx>
        <c:axId val="39477632"/>
        <c:scaling>
          <c:orientation val="minMax"/>
        </c:scaling>
        <c:delete val="1"/>
        <c:axPos val="l"/>
        <c:majorGridlines/>
        <c:numFmt formatCode="0%" sourceLinked="1"/>
        <c:majorTickMark val="out"/>
        <c:minorTickMark val="none"/>
        <c:tickLblPos val="none"/>
        <c:crossAx val="39471744"/>
        <c:crosses val="autoZero"/>
        <c:crossBetween val="between"/>
      </c:valAx>
      <c:spPr>
        <a:ln>
          <a:solidFill>
            <a:srgbClr val="003952"/>
          </a:solidFill>
        </a:ln>
      </c:spPr>
    </c:plotArea>
    <c:plotVisOnly val="1"/>
    <c:dispBlanksAs val="gap"/>
    <c:showDLblsOverMax val="0"/>
  </c:chart>
  <c:txPr>
    <a:bodyPr/>
    <a:lstStyle/>
    <a:p>
      <a:pPr>
        <a:defRPr sz="2000">
          <a:latin typeface="Helvetica" panose="020B0604020202020204" pitchFamily="34" charset="0"/>
          <a:cs typeface="Helvetica" panose="020B0604020202020204" pitchFamily="34" charset="0"/>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isolation!$A$3</c:f>
              <c:strCache>
                <c:ptCount val="1"/>
                <c:pt idx="0">
                  <c:v>Improved</c:v>
                </c:pt>
              </c:strCache>
            </c:strRef>
          </c:tx>
          <c:invertIfNegative val="0"/>
          <c:dPt>
            <c:idx val="0"/>
            <c:invertIfNegative val="0"/>
            <c:bubble3D val="0"/>
            <c:spPr>
              <a:solidFill>
                <a:srgbClr val="ABD037"/>
              </a:solidFill>
            </c:spPr>
          </c:dPt>
          <c:dPt>
            <c:idx val="1"/>
            <c:invertIfNegative val="0"/>
            <c:bubble3D val="0"/>
            <c:spPr>
              <a:solidFill>
                <a:srgbClr val="ABD037"/>
              </a:solidFill>
            </c:spPr>
          </c:dPt>
          <c:dPt>
            <c:idx val="2"/>
            <c:invertIfNegative val="0"/>
            <c:bubble3D val="0"/>
            <c:spPr>
              <a:solidFill>
                <a:srgbClr val="ABD037"/>
              </a:solidFill>
            </c:spPr>
          </c:dPt>
          <c:dLbls>
            <c:spPr>
              <a:noFill/>
              <a:ln>
                <a:noFill/>
              </a:ln>
              <a:effectLst/>
            </c:spPr>
            <c:txPr>
              <a:bodyPr/>
              <a:lstStyle/>
              <a:p>
                <a:pPr>
                  <a:defRPr>
                    <a:solidFill>
                      <a:srgbClr val="003952"/>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isolation!$B$2:$D$2</c:f>
              <c:strCache>
                <c:ptCount val="3"/>
                <c:pt idx="0">
                  <c:v>Control</c:v>
                </c:pt>
                <c:pt idx="1">
                  <c:v>Daily</c:v>
                </c:pt>
                <c:pt idx="2">
                  <c:v>Frozen, Once Weekly</c:v>
                </c:pt>
              </c:strCache>
            </c:strRef>
          </c:cat>
          <c:val>
            <c:numRef>
              <c:f>isolation!$B$3:$D$3</c:f>
              <c:numCache>
                <c:formatCode>0%</c:formatCode>
                <c:ptCount val="3"/>
                <c:pt idx="0">
                  <c:v>0.14000000000000001</c:v>
                </c:pt>
                <c:pt idx="1">
                  <c:v>0.36</c:v>
                </c:pt>
                <c:pt idx="2">
                  <c:v>0.28999999999999998</c:v>
                </c:pt>
              </c:numCache>
            </c:numRef>
          </c:val>
        </c:ser>
        <c:dLbls>
          <c:showLegendKey val="0"/>
          <c:showVal val="0"/>
          <c:showCatName val="0"/>
          <c:showSerName val="0"/>
          <c:showPercent val="0"/>
          <c:showBubbleSize val="0"/>
        </c:dLbls>
        <c:gapWidth val="150"/>
        <c:axId val="39813120"/>
        <c:axId val="39814656"/>
      </c:barChart>
      <c:catAx>
        <c:axId val="39813120"/>
        <c:scaling>
          <c:orientation val="minMax"/>
        </c:scaling>
        <c:delete val="0"/>
        <c:axPos val="b"/>
        <c:numFmt formatCode="General" sourceLinked="0"/>
        <c:majorTickMark val="out"/>
        <c:minorTickMark val="none"/>
        <c:tickLblPos val="nextTo"/>
        <c:txPr>
          <a:bodyPr/>
          <a:lstStyle/>
          <a:p>
            <a:pPr>
              <a:defRPr>
                <a:solidFill>
                  <a:srgbClr val="003952"/>
                </a:solidFill>
              </a:defRPr>
            </a:pPr>
            <a:endParaRPr lang="en-US"/>
          </a:p>
        </c:txPr>
        <c:crossAx val="39814656"/>
        <c:crosses val="autoZero"/>
        <c:auto val="1"/>
        <c:lblAlgn val="ctr"/>
        <c:lblOffset val="100"/>
        <c:noMultiLvlLbl val="0"/>
      </c:catAx>
      <c:valAx>
        <c:axId val="39814656"/>
        <c:scaling>
          <c:orientation val="minMax"/>
        </c:scaling>
        <c:delete val="1"/>
        <c:axPos val="l"/>
        <c:majorGridlines/>
        <c:numFmt formatCode="0%" sourceLinked="1"/>
        <c:majorTickMark val="out"/>
        <c:minorTickMark val="none"/>
        <c:tickLblPos val="none"/>
        <c:crossAx val="39813120"/>
        <c:crosses val="autoZero"/>
        <c:crossBetween val="between"/>
      </c:valAx>
      <c:spPr>
        <a:ln>
          <a:solidFill>
            <a:srgbClr val="003952"/>
          </a:solidFill>
        </a:ln>
      </c:spPr>
    </c:plotArea>
    <c:plotVisOnly val="1"/>
    <c:dispBlanksAs val="gap"/>
    <c:showDLblsOverMax val="0"/>
  </c:chart>
  <c:txPr>
    <a:bodyPr/>
    <a:lstStyle/>
    <a:p>
      <a:pPr>
        <a:defRPr sz="2400">
          <a:latin typeface="Helvetica" panose="020B0604020202020204" pitchFamily="34" charset="0"/>
          <a:cs typeface="Helvetica" panose="020B0604020202020204" pitchFamily="34" charset="0"/>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Sheet2!$A$5</c:f>
              <c:strCache>
                <c:ptCount val="1"/>
                <c:pt idx="0">
                  <c:v>Improved</c:v>
                </c:pt>
              </c:strCache>
            </c:strRef>
          </c:tx>
          <c:spPr>
            <a:solidFill>
              <a:srgbClr val="ABD037"/>
            </a:solidFill>
          </c:spPr>
          <c:invertIfNegative val="0"/>
          <c:dLbls>
            <c:spPr>
              <a:noFill/>
              <a:ln>
                <a:noFill/>
              </a:ln>
              <a:effectLst/>
            </c:spPr>
            <c:txPr>
              <a:bodyPr/>
              <a:lstStyle/>
              <a:p>
                <a:pPr>
                  <a:defRPr>
                    <a:solidFill>
                      <a:srgbClr val="003952"/>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Sheet2!$B$3:$D$3</c:f>
              <c:strCache>
                <c:ptCount val="3"/>
                <c:pt idx="0">
                  <c:v>Control</c:v>
                </c:pt>
                <c:pt idx="1">
                  <c:v>Daily</c:v>
                </c:pt>
                <c:pt idx="2">
                  <c:v>Frozen, Once Weekly</c:v>
                </c:pt>
              </c:strCache>
            </c:strRef>
          </c:cat>
          <c:val>
            <c:numRef>
              <c:f>Sheet2!$B$5:$D$5</c:f>
              <c:numCache>
                <c:formatCode>0%</c:formatCode>
                <c:ptCount val="3"/>
                <c:pt idx="0">
                  <c:v>0.2833</c:v>
                </c:pt>
                <c:pt idx="1">
                  <c:v>0.36909999999999998</c:v>
                </c:pt>
                <c:pt idx="2">
                  <c:v>0.30909999999999999</c:v>
                </c:pt>
              </c:numCache>
            </c:numRef>
          </c:val>
        </c:ser>
        <c:dLbls>
          <c:showLegendKey val="0"/>
          <c:showVal val="0"/>
          <c:showCatName val="0"/>
          <c:showSerName val="0"/>
          <c:showPercent val="0"/>
          <c:showBubbleSize val="0"/>
        </c:dLbls>
        <c:gapWidth val="150"/>
        <c:axId val="41378176"/>
        <c:axId val="41379712"/>
      </c:barChart>
      <c:catAx>
        <c:axId val="41378176"/>
        <c:scaling>
          <c:orientation val="minMax"/>
        </c:scaling>
        <c:delete val="0"/>
        <c:axPos val="b"/>
        <c:numFmt formatCode="General" sourceLinked="0"/>
        <c:majorTickMark val="out"/>
        <c:minorTickMark val="none"/>
        <c:tickLblPos val="nextTo"/>
        <c:txPr>
          <a:bodyPr/>
          <a:lstStyle/>
          <a:p>
            <a:pPr>
              <a:defRPr>
                <a:solidFill>
                  <a:srgbClr val="003952"/>
                </a:solidFill>
              </a:defRPr>
            </a:pPr>
            <a:endParaRPr lang="en-US"/>
          </a:p>
        </c:txPr>
        <c:crossAx val="41379712"/>
        <c:crosses val="autoZero"/>
        <c:auto val="1"/>
        <c:lblAlgn val="ctr"/>
        <c:lblOffset val="100"/>
        <c:noMultiLvlLbl val="0"/>
      </c:catAx>
      <c:valAx>
        <c:axId val="41379712"/>
        <c:scaling>
          <c:orientation val="minMax"/>
        </c:scaling>
        <c:delete val="1"/>
        <c:axPos val="l"/>
        <c:majorGridlines>
          <c:spPr>
            <a:ln>
              <a:solidFill>
                <a:srgbClr val="003952"/>
              </a:solidFill>
            </a:ln>
          </c:spPr>
        </c:majorGridlines>
        <c:numFmt formatCode="0%" sourceLinked="1"/>
        <c:majorTickMark val="out"/>
        <c:minorTickMark val="none"/>
        <c:tickLblPos val="none"/>
        <c:crossAx val="41378176"/>
        <c:crosses val="autoZero"/>
        <c:crossBetween val="between"/>
      </c:valAx>
    </c:plotArea>
    <c:plotVisOnly val="1"/>
    <c:dispBlanksAs val="gap"/>
    <c:showDLblsOverMax val="0"/>
  </c:chart>
  <c:txPr>
    <a:bodyPr/>
    <a:lstStyle/>
    <a:p>
      <a:pPr>
        <a:defRPr sz="2000">
          <a:latin typeface="Helvetica" panose="020B0604020202020204" pitchFamily="34" charset="0"/>
          <a:cs typeface="Helvetica" panose="020B0604020202020204" pitchFamily="34" charset="0"/>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Sheet2!$A$4</c:f>
              <c:strCache>
                <c:ptCount val="1"/>
                <c:pt idx="0">
                  <c:v>Improved</c:v>
                </c:pt>
              </c:strCache>
            </c:strRef>
          </c:tx>
          <c:spPr>
            <a:solidFill>
              <a:srgbClr val="ABD037"/>
            </a:solidFill>
          </c:spPr>
          <c:invertIfNegative val="0"/>
          <c:dLbls>
            <c:spPr>
              <a:noFill/>
              <a:ln>
                <a:noFill/>
              </a:ln>
              <a:effectLst/>
            </c:spPr>
            <c:txPr>
              <a:bodyPr/>
              <a:lstStyle/>
              <a:p>
                <a:pPr>
                  <a:defRPr>
                    <a:solidFill>
                      <a:srgbClr val="003952"/>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Sheet2!$B$3:$D$3</c:f>
              <c:strCache>
                <c:ptCount val="3"/>
                <c:pt idx="0">
                  <c:v>Control</c:v>
                </c:pt>
                <c:pt idx="1">
                  <c:v>Daily</c:v>
                </c:pt>
                <c:pt idx="2">
                  <c:v>Frozen, Once Weekly</c:v>
                </c:pt>
              </c:strCache>
            </c:strRef>
          </c:cat>
          <c:val>
            <c:numRef>
              <c:f>Sheet2!$B$4:$D$4</c:f>
              <c:numCache>
                <c:formatCode>0%</c:formatCode>
                <c:ptCount val="3"/>
                <c:pt idx="0">
                  <c:v>0.2833</c:v>
                </c:pt>
                <c:pt idx="1">
                  <c:v>0.46</c:v>
                </c:pt>
                <c:pt idx="2">
                  <c:v>0.45</c:v>
                </c:pt>
              </c:numCache>
            </c:numRef>
          </c:val>
        </c:ser>
        <c:dLbls>
          <c:showLegendKey val="0"/>
          <c:showVal val="0"/>
          <c:showCatName val="0"/>
          <c:showSerName val="0"/>
          <c:showPercent val="0"/>
          <c:showBubbleSize val="0"/>
        </c:dLbls>
        <c:gapWidth val="150"/>
        <c:axId val="41423616"/>
        <c:axId val="41425152"/>
      </c:barChart>
      <c:catAx>
        <c:axId val="41423616"/>
        <c:scaling>
          <c:orientation val="minMax"/>
        </c:scaling>
        <c:delete val="0"/>
        <c:axPos val="b"/>
        <c:numFmt formatCode="General" sourceLinked="0"/>
        <c:majorTickMark val="out"/>
        <c:minorTickMark val="none"/>
        <c:tickLblPos val="nextTo"/>
        <c:txPr>
          <a:bodyPr/>
          <a:lstStyle/>
          <a:p>
            <a:pPr>
              <a:defRPr>
                <a:solidFill>
                  <a:srgbClr val="003952"/>
                </a:solidFill>
              </a:defRPr>
            </a:pPr>
            <a:endParaRPr lang="en-US"/>
          </a:p>
        </c:txPr>
        <c:crossAx val="41425152"/>
        <c:crosses val="autoZero"/>
        <c:auto val="1"/>
        <c:lblAlgn val="ctr"/>
        <c:lblOffset val="100"/>
        <c:noMultiLvlLbl val="0"/>
      </c:catAx>
      <c:valAx>
        <c:axId val="41425152"/>
        <c:scaling>
          <c:orientation val="minMax"/>
        </c:scaling>
        <c:delete val="1"/>
        <c:axPos val="l"/>
        <c:majorGridlines>
          <c:spPr>
            <a:ln>
              <a:solidFill>
                <a:srgbClr val="003952"/>
              </a:solidFill>
            </a:ln>
          </c:spPr>
        </c:majorGridlines>
        <c:numFmt formatCode="0%" sourceLinked="1"/>
        <c:majorTickMark val="out"/>
        <c:minorTickMark val="none"/>
        <c:tickLblPos val="none"/>
        <c:crossAx val="41423616"/>
        <c:crosses val="autoZero"/>
        <c:crossBetween val="between"/>
      </c:valAx>
    </c:plotArea>
    <c:plotVisOnly val="1"/>
    <c:dispBlanksAs val="gap"/>
    <c:showDLblsOverMax val="0"/>
  </c:chart>
  <c:txPr>
    <a:bodyPr/>
    <a:lstStyle/>
    <a:p>
      <a:pPr>
        <a:defRPr sz="2400">
          <a:latin typeface="Helvetica" panose="020B0604020202020204" pitchFamily="34" charset="0"/>
          <a:cs typeface="Helvetica" panose="020B0604020202020204" pitchFamily="34" charset="0"/>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71269573064888E-2"/>
          <c:y val="0"/>
          <c:w val="0.96337188898667203"/>
          <c:h val="0.82519098359634302"/>
        </c:manualLayout>
      </c:layout>
      <c:barChart>
        <c:barDir val="col"/>
        <c:grouping val="clustered"/>
        <c:varyColors val="0"/>
        <c:ser>
          <c:idx val="1"/>
          <c:order val="0"/>
          <c:tx>
            <c:strRef>
              <c:f>Sheet1!$A$4</c:f>
              <c:strCache>
                <c:ptCount val="1"/>
                <c:pt idx="0">
                  <c:v>Improved</c:v>
                </c:pt>
              </c:strCache>
            </c:strRef>
          </c:tx>
          <c:spPr>
            <a:solidFill>
              <a:srgbClr val="ABD037"/>
            </a:solidFill>
          </c:spPr>
          <c:invertIfNegative val="0"/>
          <c:dLbls>
            <c:spPr>
              <a:noFill/>
              <a:ln>
                <a:noFill/>
              </a:ln>
              <a:effectLst/>
            </c:spPr>
            <c:txPr>
              <a:bodyPr/>
              <a:lstStyle/>
              <a:p>
                <a:pPr>
                  <a:defRPr>
                    <a:solidFill>
                      <a:srgbClr val="003952"/>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Sheet1!$B$2:$D$2</c:f>
              <c:strCache>
                <c:ptCount val="3"/>
                <c:pt idx="0">
                  <c:v>Control</c:v>
                </c:pt>
                <c:pt idx="1">
                  <c:v>Daily</c:v>
                </c:pt>
                <c:pt idx="2">
                  <c:v>Frozen, Once Weekly</c:v>
                </c:pt>
              </c:strCache>
            </c:strRef>
          </c:cat>
          <c:val>
            <c:numRef>
              <c:f>Sheet1!$B$4:$D$4</c:f>
              <c:numCache>
                <c:formatCode>0%</c:formatCode>
                <c:ptCount val="3"/>
                <c:pt idx="0">
                  <c:v>0.21</c:v>
                </c:pt>
                <c:pt idx="1">
                  <c:v>0.32</c:v>
                </c:pt>
                <c:pt idx="2">
                  <c:v>0.18</c:v>
                </c:pt>
              </c:numCache>
            </c:numRef>
          </c:val>
        </c:ser>
        <c:dLbls>
          <c:showLegendKey val="0"/>
          <c:showVal val="0"/>
          <c:showCatName val="0"/>
          <c:showSerName val="0"/>
          <c:showPercent val="0"/>
          <c:showBubbleSize val="0"/>
        </c:dLbls>
        <c:gapWidth val="150"/>
        <c:axId val="41623936"/>
        <c:axId val="41625472"/>
      </c:barChart>
      <c:catAx>
        <c:axId val="41623936"/>
        <c:scaling>
          <c:orientation val="minMax"/>
        </c:scaling>
        <c:delete val="0"/>
        <c:axPos val="b"/>
        <c:numFmt formatCode="General" sourceLinked="0"/>
        <c:majorTickMark val="out"/>
        <c:minorTickMark val="none"/>
        <c:tickLblPos val="nextTo"/>
        <c:txPr>
          <a:bodyPr/>
          <a:lstStyle/>
          <a:p>
            <a:pPr>
              <a:defRPr>
                <a:solidFill>
                  <a:srgbClr val="003952"/>
                </a:solidFill>
              </a:defRPr>
            </a:pPr>
            <a:endParaRPr lang="en-US"/>
          </a:p>
        </c:txPr>
        <c:crossAx val="41625472"/>
        <c:crosses val="autoZero"/>
        <c:auto val="1"/>
        <c:lblAlgn val="ctr"/>
        <c:lblOffset val="100"/>
        <c:noMultiLvlLbl val="0"/>
      </c:catAx>
      <c:valAx>
        <c:axId val="41625472"/>
        <c:scaling>
          <c:orientation val="minMax"/>
        </c:scaling>
        <c:delete val="1"/>
        <c:axPos val="l"/>
        <c:majorGridlines>
          <c:spPr>
            <a:ln>
              <a:solidFill>
                <a:srgbClr val="003952"/>
              </a:solidFill>
            </a:ln>
          </c:spPr>
        </c:majorGridlines>
        <c:numFmt formatCode="0%" sourceLinked="1"/>
        <c:majorTickMark val="out"/>
        <c:minorTickMark val="none"/>
        <c:tickLblPos val="none"/>
        <c:crossAx val="41623936"/>
        <c:crosses val="autoZero"/>
        <c:crossBetween val="between"/>
      </c:valAx>
    </c:plotArea>
    <c:plotVisOnly val="1"/>
    <c:dispBlanksAs val="gap"/>
    <c:showDLblsOverMax val="0"/>
  </c:chart>
  <c:txPr>
    <a:bodyPr/>
    <a:lstStyle/>
    <a:p>
      <a:pPr>
        <a:defRPr sz="2000">
          <a:latin typeface="Helvetica" panose="020B0604020202020204" pitchFamily="34" charset="0"/>
          <a:cs typeface="Helvetica" panose="020B0604020202020204" pitchFamily="34" charset="0"/>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Sheet1!$A$3</c:f>
              <c:strCache>
                <c:ptCount val="1"/>
                <c:pt idx="0">
                  <c:v>Improved</c:v>
                </c:pt>
              </c:strCache>
            </c:strRef>
          </c:tx>
          <c:spPr>
            <a:solidFill>
              <a:srgbClr val="ABD037"/>
            </a:solidFill>
          </c:spPr>
          <c:invertIfNegative val="0"/>
          <c:dLbls>
            <c:spPr>
              <a:noFill/>
              <a:ln>
                <a:noFill/>
              </a:ln>
              <a:effectLst/>
            </c:spPr>
            <c:txPr>
              <a:bodyPr/>
              <a:lstStyle/>
              <a:p>
                <a:pPr>
                  <a:defRPr>
                    <a:solidFill>
                      <a:srgbClr val="003952"/>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Sheet1!$B$2:$D$2</c:f>
              <c:strCache>
                <c:ptCount val="3"/>
                <c:pt idx="0">
                  <c:v>Control</c:v>
                </c:pt>
                <c:pt idx="1">
                  <c:v>Daily</c:v>
                </c:pt>
                <c:pt idx="2">
                  <c:v>Frozen, Once Weekly</c:v>
                </c:pt>
              </c:strCache>
            </c:strRef>
          </c:cat>
          <c:val>
            <c:numRef>
              <c:f>Sheet1!$B$3:$D$3</c:f>
              <c:numCache>
                <c:formatCode>0%</c:formatCode>
                <c:ptCount val="3"/>
                <c:pt idx="0">
                  <c:v>0.18</c:v>
                </c:pt>
                <c:pt idx="1">
                  <c:v>0.42</c:v>
                </c:pt>
                <c:pt idx="2">
                  <c:v>0.26</c:v>
                </c:pt>
              </c:numCache>
            </c:numRef>
          </c:val>
        </c:ser>
        <c:dLbls>
          <c:showLegendKey val="0"/>
          <c:showVal val="0"/>
          <c:showCatName val="0"/>
          <c:showSerName val="0"/>
          <c:showPercent val="0"/>
          <c:showBubbleSize val="0"/>
        </c:dLbls>
        <c:gapWidth val="150"/>
        <c:axId val="41710336"/>
        <c:axId val="41711872"/>
      </c:barChart>
      <c:catAx>
        <c:axId val="41710336"/>
        <c:scaling>
          <c:orientation val="minMax"/>
        </c:scaling>
        <c:delete val="0"/>
        <c:axPos val="b"/>
        <c:numFmt formatCode="General" sourceLinked="0"/>
        <c:majorTickMark val="out"/>
        <c:minorTickMark val="none"/>
        <c:tickLblPos val="nextTo"/>
        <c:txPr>
          <a:bodyPr/>
          <a:lstStyle/>
          <a:p>
            <a:pPr>
              <a:defRPr>
                <a:solidFill>
                  <a:srgbClr val="003952"/>
                </a:solidFill>
                <a:latin typeface="Helvetica" pitchFamily="34" charset="0"/>
                <a:cs typeface="Helvetica" pitchFamily="34" charset="0"/>
              </a:defRPr>
            </a:pPr>
            <a:endParaRPr lang="en-US"/>
          </a:p>
        </c:txPr>
        <c:crossAx val="41711872"/>
        <c:crosses val="autoZero"/>
        <c:auto val="1"/>
        <c:lblAlgn val="ctr"/>
        <c:lblOffset val="100"/>
        <c:noMultiLvlLbl val="0"/>
      </c:catAx>
      <c:valAx>
        <c:axId val="41711872"/>
        <c:scaling>
          <c:orientation val="minMax"/>
        </c:scaling>
        <c:delete val="1"/>
        <c:axPos val="l"/>
        <c:majorGridlines>
          <c:spPr>
            <a:ln>
              <a:solidFill>
                <a:srgbClr val="003952"/>
              </a:solidFill>
            </a:ln>
          </c:spPr>
        </c:majorGridlines>
        <c:numFmt formatCode="0%" sourceLinked="1"/>
        <c:majorTickMark val="out"/>
        <c:minorTickMark val="none"/>
        <c:tickLblPos val="none"/>
        <c:crossAx val="41710336"/>
        <c:crosses val="autoZero"/>
        <c:crossBetween val="between"/>
      </c:valAx>
    </c:plotArea>
    <c:plotVisOnly val="1"/>
    <c:dispBlanksAs val="gap"/>
    <c:showDLblsOverMax val="0"/>
  </c:chart>
  <c:txPr>
    <a:bodyPr/>
    <a:lstStyle/>
    <a:p>
      <a:pPr>
        <a:defRPr sz="2400"/>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200" b="1" i="0" baseline="0" dirty="0"/>
              <a:t>Feel Safer in the Home</a:t>
            </a: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Feel Safer in the Home</c:v>
                </c:pt>
              </c:strCache>
            </c:strRef>
          </c:tx>
          <c:spPr>
            <a:solidFill>
              <a:schemeClr val="accent1"/>
            </a:solidFill>
            <a:ln>
              <a:noFill/>
            </a:ln>
            <a:effectLst/>
          </c:spPr>
          <c:invertIfNegative val="0"/>
          <c:dPt>
            <c:idx val="0"/>
            <c:invertIfNegative val="0"/>
            <c:bubble3D val="0"/>
            <c:spPr>
              <a:solidFill>
                <a:srgbClr val="00B7C4"/>
              </a:solidFill>
              <a:ln>
                <a:noFill/>
              </a:ln>
              <a:effectLst/>
            </c:spPr>
          </c:dPt>
          <c:dPt>
            <c:idx val="1"/>
            <c:invertIfNegative val="0"/>
            <c:bubble3D val="0"/>
            <c:spPr>
              <a:solidFill>
                <a:srgbClr val="00B7C4"/>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Daily Delivered</c:v>
                </c:pt>
                <c:pt idx="1">
                  <c:v>Weekly Delivered</c:v>
                </c:pt>
              </c:strCache>
            </c:strRef>
          </c:cat>
          <c:val>
            <c:numRef>
              <c:f>Sheet1!$B$2:$B$3</c:f>
              <c:numCache>
                <c:formatCode>0%</c:formatCode>
                <c:ptCount val="2"/>
                <c:pt idx="0">
                  <c:v>0.8</c:v>
                </c:pt>
                <c:pt idx="1">
                  <c:v>0.7</c:v>
                </c:pt>
              </c:numCache>
            </c:numRef>
          </c:val>
        </c:ser>
        <c:dLbls>
          <c:showLegendKey val="0"/>
          <c:showVal val="0"/>
          <c:showCatName val="0"/>
          <c:showSerName val="0"/>
          <c:showPercent val="0"/>
          <c:showBubbleSize val="0"/>
        </c:dLbls>
        <c:gapWidth val="219"/>
        <c:overlap val="-27"/>
        <c:axId val="41810176"/>
        <c:axId val="42143744"/>
      </c:barChart>
      <c:catAx>
        <c:axId val="4181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42143744"/>
        <c:crossesAt val="0"/>
        <c:auto val="1"/>
        <c:lblAlgn val="ctr"/>
        <c:lblOffset val="100"/>
        <c:noMultiLvlLbl val="0"/>
      </c:catAx>
      <c:valAx>
        <c:axId val="42143744"/>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0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3.3950617283950602E-2"/>
          <c:y val="4.4896522574311898E-2"/>
          <c:w val="0.93209876543209902"/>
          <c:h val="0.82200826652803005"/>
        </c:manualLayout>
      </c:layout>
      <c:barChart>
        <c:barDir val="col"/>
        <c:grouping val="clustered"/>
        <c:varyColors val="0"/>
        <c:ser>
          <c:idx val="0"/>
          <c:order val="0"/>
          <c:spPr>
            <a:solidFill>
              <a:srgbClr val="00B7C4"/>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Sheet4!$A$6:$A$7</c:f>
              <c:strCache>
                <c:ptCount val="2"/>
                <c:pt idx="0">
                  <c:v>Frozen, Once Weekly</c:v>
                </c:pt>
                <c:pt idx="1">
                  <c:v>Daily</c:v>
                </c:pt>
              </c:strCache>
            </c:strRef>
          </c:cat>
          <c:val>
            <c:numRef>
              <c:f>Sheet4!$B$6:$B$7</c:f>
              <c:numCache>
                <c:formatCode>0%</c:formatCode>
                <c:ptCount val="2"/>
                <c:pt idx="0">
                  <c:v>0.65300000000000102</c:v>
                </c:pt>
                <c:pt idx="1">
                  <c:v>0.76800000000000102</c:v>
                </c:pt>
              </c:numCache>
            </c:numRef>
          </c:val>
        </c:ser>
        <c:dLbls>
          <c:showLegendKey val="0"/>
          <c:showVal val="0"/>
          <c:showCatName val="0"/>
          <c:showSerName val="0"/>
          <c:showPercent val="0"/>
          <c:showBubbleSize val="0"/>
        </c:dLbls>
        <c:gapWidth val="150"/>
        <c:axId val="73127040"/>
        <c:axId val="73128576"/>
      </c:barChart>
      <c:catAx>
        <c:axId val="73127040"/>
        <c:scaling>
          <c:orientation val="minMax"/>
        </c:scaling>
        <c:delete val="0"/>
        <c:axPos val="b"/>
        <c:numFmt formatCode="General" sourceLinked="0"/>
        <c:majorTickMark val="out"/>
        <c:minorTickMark val="none"/>
        <c:tickLblPos val="nextTo"/>
        <c:spPr>
          <a:ln>
            <a:solidFill>
              <a:srgbClr val="003952"/>
            </a:solidFill>
          </a:ln>
        </c:spPr>
        <c:crossAx val="73128576"/>
        <c:crosses val="autoZero"/>
        <c:auto val="1"/>
        <c:lblAlgn val="ctr"/>
        <c:lblOffset val="100"/>
        <c:noMultiLvlLbl val="0"/>
      </c:catAx>
      <c:valAx>
        <c:axId val="73128576"/>
        <c:scaling>
          <c:orientation val="minMax"/>
          <c:max val="1"/>
          <c:min val="0"/>
        </c:scaling>
        <c:delete val="1"/>
        <c:axPos val="l"/>
        <c:majorGridlines>
          <c:spPr>
            <a:ln>
              <a:solidFill>
                <a:srgbClr val="003952"/>
              </a:solidFill>
            </a:ln>
          </c:spPr>
        </c:majorGridlines>
        <c:numFmt formatCode="0%" sourceLinked="1"/>
        <c:majorTickMark val="out"/>
        <c:minorTickMark val="none"/>
        <c:tickLblPos val="none"/>
        <c:crossAx val="73127040"/>
        <c:crosses val="autoZero"/>
        <c:crossBetween val="between"/>
      </c:valAx>
      <c:spPr>
        <a:ln>
          <a:solidFill>
            <a:srgbClr val="003952"/>
          </a:solidFill>
        </a:ln>
      </c:spPr>
    </c:plotArea>
    <c:plotVisOnly val="1"/>
    <c:dispBlanksAs val="gap"/>
    <c:showDLblsOverMax val="0"/>
  </c:chart>
  <c:spPr>
    <a:ln>
      <a:noFill/>
    </a:ln>
  </c:spPr>
  <c:txPr>
    <a:bodyPr/>
    <a:lstStyle/>
    <a:p>
      <a:pPr>
        <a:defRPr sz="1600">
          <a:solidFill>
            <a:srgbClr val="003952"/>
          </a:solidFill>
          <a:latin typeface="Helvetica" panose="020B0604020202020204" pitchFamily="34" charset="0"/>
          <a:cs typeface="Helvetica" panose="020B0604020202020204" pitchFamily="34" charset="0"/>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1"/>
          <c:order val="0"/>
          <c:spPr>
            <a:solidFill>
              <a:srgbClr val="ABD037"/>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Sheet4!$A$14:$A$15</c:f>
              <c:strCache>
                <c:ptCount val="2"/>
                <c:pt idx="0">
                  <c:v>Frozen, Once Weekly</c:v>
                </c:pt>
                <c:pt idx="1">
                  <c:v>Daily</c:v>
                </c:pt>
              </c:strCache>
            </c:strRef>
          </c:cat>
          <c:val>
            <c:numRef>
              <c:f>Sheet4!$B$14:$B$15</c:f>
              <c:numCache>
                <c:formatCode>0%</c:formatCode>
                <c:ptCount val="2"/>
                <c:pt idx="0">
                  <c:v>0.35</c:v>
                </c:pt>
                <c:pt idx="1">
                  <c:v>0.65000000000000102</c:v>
                </c:pt>
              </c:numCache>
            </c:numRef>
          </c:val>
        </c:ser>
        <c:dLbls>
          <c:showLegendKey val="0"/>
          <c:showVal val="0"/>
          <c:showCatName val="0"/>
          <c:showSerName val="0"/>
          <c:showPercent val="0"/>
          <c:showBubbleSize val="0"/>
        </c:dLbls>
        <c:gapWidth val="150"/>
        <c:axId val="73149056"/>
        <c:axId val="73175424"/>
      </c:barChart>
      <c:catAx>
        <c:axId val="73149056"/>
        <c:scaling>
          <c:orientation val="minMax"/>
        </c:scaling>
        <c:delete val="0"/>
        <c:axPos val="b"/>
        <c:numFmt formatCode="General" sourceLinked="0"/>
        <c:majorTickMark val="out"/>
        <c:minorTickMark val="none"/>
        <c:tickLblPos val="nextTo"/>
        <c:crossAx val="73175424"/>
        <c:crosses val="autoZero"/>
        <c:auto val="1"/>
        <c:lblAlgn val="ctr"/>
        <c:lblOffset val="100"/>
        <c:noMultiLvlLbl val="0"/>
      </c:catAx>
      <c:valAx>
        <c:axId val="73175424"/>
        <c:scaling>
          <c:orientation val="minMax"/>
          <c:max val="1"/>
          <c:min val="0"/>
        </c:scaling>
        <c:delete val="0"/>
        <c:axPos val="l"/>
        <c:majorGridlines>
          <c:spPr>
            <a:ln>
              <a:solidFill>
                <a:srgbClr val="003952"/>
              </a:solidFill>
            </a:ln>
          </c:spPr>
        </c:majorGridlines>
        <c:numFmt formatCode="0%" sourceLinked="1"/>
        <c:majorTickMark val="out"/>
        <c:minorTickMark val="none"/>
        <c:tickLblPos val="none"/>
        <c:crossAx val="73149056"/>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600">
          <a:solidFill>
            <a:srgbClr val="003952"/>
          </a:solidFill>
          <a:latin typeface="Helvetica" panose="020B0604020202020204" pitchFamily="34" charset="0"/>
          <a:cs typeface="Helvetica" panose="020B0604020202020204" pitchFamily="34" charset="0"/>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88FC81-F1D3-4058-97F7-E7775C73C931}"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6F828A86-AB80-462D-8AAE-8F8FE9B66C8D}">
      <dgm:prSet phldrT="[Text]" custT="1"/>
      <dgm:spPr>
        <a:solidFill>
          <a:srgbClr val="00B7C4"/>
        </a:solidFill>
      </dgm:spPr>
      <dgm:t>
        <a:bodyPr/>
        <a:lstStyle/>
        <a:p>
          <a:r>
            <a:rPr lang="en-US" sz="1600" b="1" dirty="0" smtClean="0">
              <a:latin typeface="Helvetica" panose="020B0604020202020204" pitchFamily="34" charset="0"/>
              <a:cs typeface="Helvetica" panose="020B0604020202020204" pitchFamily="34" charset="0"/>
            </a:rPr>
            <a:t>In-person Interviews of all 626 study participants</a:t>
          </a:r>
          <a:endParaRPr lang="en-US" sz="1600" b="1" dirty="0">
            <a:latin typeface="Helvetica" panose="020B0604020202020204" pitchFamily="34" charset="0"/>
            <a:cs typeface="Helvetica" panose="020B0604020202020204" pitchFamily="34" charset="0"/>
          </a:endParaRPr>
        </a:p>
      </dgm:t>
    </dgm:pt>
    <dgm:pt modelId="{51113DEF-2833-4721-A684-A339A1036639}" type="parTrans" cxnId="{58443E49-B5DA-4AD5-9CC6-E32B807C61AC}">
      <dgm:prSet/>
      <dgm:spPr/>
      <dgm:t>
        <a:bodyPr/>
        <a:lstStyle/>
        <a:p>
          <a:endParaRPr lang="en-US" b="1"/>
        </a:p>
      </dgm:t>
    </dgm:pt>
    <dgm:pt modelId="{CD5DB301-F152-405D-8FF8-38DF7081EBF8}" type="sibTrans" cxnId="{58443E49-B5DA-4AD5-9CC6-E32B807C61AC}">
      <dgm:prSet/>
      <dgm:spPr/>
      <dgm:t>
        <a:bodyPr/>
        <a:lstStyle/>
        <a:p>
          <a:endParaRPr lang="en-US" b="1"/>
        </a:p>
      </dgm:t>
    </dgm:pt>
    <dgm:pt modelId="{AB2822F1-7074-4D14-81B1-2D10B2AB7B69}">
      <dgm:prSet phldrT="[Text]" custT="1"/>
      <dgm:spPr>
        <a:solidFill>
          <a:srgbClr val="00B7C4"/>
        </a:solidFill>
      </dgm:spPr>
      <dgm:t>
        <a:bodyPr/>
        <a:lstStyle/>
        <a:p>
          <a:r>
            <a:rPr lang="en-US" sz="1600" b="1" dirty="0" smtClean="0">
              <a:latin typeface="Helvetica" panose="020B0604020202020204" pitchFamily="34" charset="0"/>
              <a:cs typeface="Helvetica" panose="020B0604020202020204" pitchFamily="34" charset="0"/>
            </a:rPr>
            <a:t>Participants randomly assigned to </a:t>
          </a:r>
          <a:r>
            <a:rPr lang="en-US" sz="1600" b="1" dirty="0" smtClean="0">
              <a:solidFill>
                <a:schemeClr val="bg1"/>
              </a:solidFill>
              <a:latin typeface="Helvetica" panose="020B0604020202020204" pitchFamily="34" charset="0"/>
              <a:cs typeface="Helvetica" panose="020B0604020202020204" pitchFamily="34" charset="0"/>
            </a:rPr>
            <a:t>daily-delivered meals </a:t>
          </a:r>
          <a:r>
            <a:rPr lang="en-US" sz="1600" b="1" dirty="0" smtClean="0">
              <a:solidFill>
                <a:schemeClr val="bg1"/>
              </a:solidFill>
              <a:latin typeface="Helvetica" panose="020B0604020202020204" pitchFamily="34" charset="0"/>
              <a:ea typeface="+mn-ea"/>
              <a:cs typeface="Helvetica" panose="020B0604020202020204" pitchFamily="34" charset="0"/>
            </a:rPr>
            <a:t>(n=214), frozen, once-weekly delivered meals (n=202), or to remain on the waiting list (n=210)</a:t>
          </a:r>
          <a:endParaRPr lang="en-US" sz="1600" b="1" dirty="0">
            <a:latin typeface="Helvetica" panose="020B0604020202020204" pitchFamily="34" charset="0"/>
            <a:cs typeface="Helvetica" panose="020B0604020202020204" pitchFamily="34" charset="0"/>
          </a:endParaRPr>
        </a:p>
      </dgm:t>
    </dgm:pt>
    <dgm:pt modelId="{E462868D-CB70-44EA-914C-387E56AF8348}" type="parTrans" cxnId="{F12776F1-9418-4C85-BFAF-6DE95184AF0E}">
      <dgm:prSet/>
      <dgm:spPr/>
      <dgm:t>
        <a:bodyPr/>
        <a:lstStyle/>
        <a:p>
          <a:endParaRPr lang="en-US" b="1"/>
        </a:p>
      </dgm:t>
    </dgm:pt>
    <dgm:pt modelId="{75D53640-0E6A-4F36-B4FF-505CDDA1C18D}" type="sibTrans" cxnId="{F12776F1-9418-4C85-BFAF-6DE95184AF0E}">
      <dgm:prSet/>
      <dgm:spPr/>
      <dgm:t>
        <a:bodyPr/>
        <a:lstStyle/>
        <a:p>
          <a:endParaRPr lang="en-US" b="1"/>
        </a:p>
      </dgm:t>
    </dgm:pt>
    <dgm:pt modelId="{367181D9-0399-477E-8562-CB7A04314877}">
      <dgm:prSet custT="1"/>
      <dgm:spPr>
        <a:solidFill>
          <a:srgbClr val="00B7C4"/>
        </a:solidFill>
      </dgm:spPr>
      <dgm:t>
        <a:bodyPr/>
        <a:lstStyle/>
        <a:p>
          <a:r>
            <a:rPr lang="en-US" sz="1600" b="1" dirty="0" smtClean="0">
              <a:latin typeface="Helvetica" panose="020B0604020202020204" pitchFamily="34" charset="0"/>
              <a:cs typeface="Helvetica" panose="020B0604020202020204" pitchFamily="34" charset="0"/>
            </a:rPr>
            <a:t>Meal delivery began and continued 15 weeks</a:t>
          </a:r>
          <a:endParaRPr lang="en-US" sz="1600" b="1" dirty="0">
            <a:latin typeface="Helvetica" panose="020B0604020202020204" pitchFamily="34" charset="0"/>
            <a:cs typeface="Helvetica" panose="020B0604020202020204" pitchFamily="34" charset="0"/>
          </a:endParaRPr>
        </a:p>
      </dgm:t>
    </dgm:pt>
    <dgm:pt modelId="{BFD4512B-7F64-49F3-A83A-9B38A24A3402}" type="parTrans" cxnId="{878D1B9D-9CBD-49B6-8543-38C87361963F}">
      <dgm:prSet/>
      <dgm:spPr/>
      <dgm:t>
        <a:bodyPr/>
        <a:lstStyle/>
        <a:p>
          <a:endParaRPr lang="en-US" b="1"/>
        </a:p>
      </dgm:t>
    </dgm:pt>
    <dgm:pt modelId="{9E54E239-7C59-423A-B1D3-72787D2C6302}" type="sibTrans" cxnId="{878D1B9D-9CBD-49B6-8543-38C87361963F}">
      <dgm:prSet/>
      <dgm:spPr/>
      <dgm:t>
        <a:bodyPr/>
        <a:lstStyle/>
        <a:p>
          <a:endParaRPr lang="en-US" b="1"/>
        </a:p>
      </dgm:t>
    </dgm:pt>
    <dgm:pt modelId="{6AF2F179-DB87-4AC2-B248-38F9AD51D788}">
      <dgm:prSet custT="1"/>
      <dgm:spPr>
        <a:solidFill>
          <a:srgbClr val="00B7C4"/>
        </a:solidFill>
      </dgm:spPr>
      <dgm:t>
        <a:bodyPr/>
        <a:lstStyle/>
        <a:p>
          <a:r>
            <a:rPr lang="en-US" sz="1600" dirty="0" smtClean="0">
              <a:latin typeface="Helvetica" panose="020B0604020202020204" pitchFamily="34" charset="0"/>
              <a:cs typeface="Helvetica" panose="020B0604020202020204" pitchFamily="34" charset="0"/>
            </a:rPr>
            <a:t>Baseline and outcomes analyses</a:t>
          </a:r>
          <a:endParaRPr lang="en-US" sz="1600" b="1" dirty="0">
            <a:latin typeface="Helvetica" panose="020B0604020202020204" pitchFamily="34" charset="0"/>
            <a:cs typeface="Helvetica" panose="020B0604020202020204" pitchFamily="34" charset="0"/>
          </a:endParaRPr>
        </a:p>
      </dgm:t>
    </dgm:pt>
    <dgm:pt modelId="{D6F121D3-BA35-4602-AEEA-7CF47C0BDAAE}" type="parTrans" cxnId="{9E7051C1-B0C6-461C-A796-89BDE2E4214B}">
      <dgm:prSet/>
      <dgm:spPr/>
      <dgm:t>
        <a:bodyPr/>
        <a:lstStyle/>
        <a:p>
          <a:endParaRPr lang="en-US" b="1"/>
        </a:p>
      </dgm:t>
    </dgm:pt>
    <dgm:pt modelId="{D0C81C50-60AC-4BF1-943C-5A88C69D4BE2}" type="sibTrans" cxnId="{9E7051C1-B0C6-461C-A796-89BDE2E4214B}">
      <dgm:prSet/>
      <dgm:spPr/>
      <dgm:t>
        <a:bodyPr/>
        <a:lstStyle/>
        <a:p>
          <a:endParaRPr lang="en-US" b="1"/>
        </a:p>
      </dgm:t>
    </dgm:pt>
    <dgm:pt modelId="{8C203B4A-D087-DB4B-AD81-E9B34CBE9A0B}">
      <dgm:prSet phldrT="[Text]" custT="1"/>
      <dgm:spPr>
        <a:solidFill>
          <a:srgbClr val="00B7C4"/>
        </a:solidFill>
      </dgm:spPr>
      <dgm:t>
        <a:bodyPr/>
        <a:lstStyle/>
        <a:p>
          <a:r>
            <a:rPr lang="en-US" sz="1600" dirty="0" smtClean="0">
              <a:latin typeface="Helvetica" panose="020B0604020202020204" pitchFamily="34" charset="0"/>
              <a:cs typeface="Helvetica" panose="020B0604020202020204" pitchFamily="34" charset="0"/>
            </a:rPr>
            <a:t>Conducted follow-up interview over telephone</a:t>
          </a:r>
          <a:br>
            <a:rPr lang="en-US" sz="1600" dirty="0" smtClean="0">
              <a:latin typeface="Helvetica" panose="020B0604020202020204" pitchFamily="34" charset="0"/>
              <a:cs typeface="Helvetica" panose="020B0604020202020204" pitchFamily="34" charset="0"/>
            </a:rPr>
          </a:br>
          <a:r>
            <a:rPr lang="en-US" sz="1600" dirty="0" smtClean="0">
              <a:latin typeface="Helvetica" panose="020B0604020202020204" pitchFamily="34" charset="0"/>
              <a:cs typeface="Helvetica" panose="020B0604020202020204" pitchFamily="34" charset="0"/>
            </a:rPr>
            <a:t>(n=459; 154 in control group, 174 in daily-delivery group, and 131 in frozen, once-weekly delivery group)</a:t>
          </a:r>
          <a:endParaRPr lang="en-US" sz="1600" b="1" dirty="0">
            <a:solidFill>
              <a:schemeClr val="bg1"/>
            </a:solidFill>
            <a:latin typeface="Helvetica" panose="020B0604020202020204" pitchFamily="34" charset="0"/>
            <a:cs typeface="Helvetica" panose="020B0604020202020204" pitchFamily="34" charset="0"/>
          </a:endParaRPr>
        </a:p>
      </dgm:t>
    </dgm:pt>
    <dgm:pt modelId="{08B15120-125A-BF42-AB2E-BCDB18829245}" type="parTrans" cxnId="{2E04ECD1-DC5B-854A-9F40-C0A7E2D6F2F7}">
      <dgm:prSet/>
      <dgm:spPr/>
      <dgm:t>
        <a:bodyPr/>
        <a:lstStyle/>
        <a:p>
          <a:endParaRPr lang="en-US" b="1"/>
        </a:p>
      </dgm:t>
    </dgm:pt>
    <dgm:pt modelId="{5878FBDB-074A-9344-B3E2-A3C2D82EBD6F}" type="sibTrans" cxnId="{2E04ECD1-DC5B-854A-9F40-C0A7E2D6F2F7}">
      <dgm:prSet/>
      <dgm:spPr/>
      <dgm:t>
        <a:bodyPr/>
        <a:lstStyle/>
        <a:p>
          <a:endParaRPr lang="en-US" b="1"/>
        </a:p>
      </dgm:t>
    </dgm:pt>
    <dgm:pt modelId="{9556F631-007C-45AE-8DFA-2E8EEC5208D5}" type="pres">
      <dgm:prSet presAssocID="{6B88FC81-F1D3-4058-97F7-E7775C73C931}" presName="Name0" presStyleCnt="0">
        <dgm:presLayoutVars>
          <dgm:dir/>
          <dgm:animLvl val="lvl"/>
          <dgm:resizeHandles val="exact"/>
        </dgm:presLayoutVars>
      </dgm:prSet>
      <dgm:spPr/>
      <dgm:t>
        <a:bodyPr/>
        <a:lstStyle/>
        <a:p>
          <a:endParaRPr lang="en-US"/>
        </a:p>
      </dgm:t>
    </dgm:pt>
    <dgm:pt modelId="{DCE095FF-DF48-4AEA-9A51-06C6D9BA04B9}" type="pres">
      <dgm:prSet presAssocID="{6AF2F179-DB87-4AC2-B248-38F9AD51D788}" presName="boxAndChildren" presStyleCnt="0"/>
      <dgm:spPr/>
    </dgm:pt>
    <dgm:pt modelId="{89DF2737-C416-4470-847F-DDB80A43FD07}" type="pres">
      <dgm:prSet presAssocID="{6AF2F179-DB87-4AC2-B248-38F9AD51D788}" presName="parentTextBox" presStyleLbl="node1" presStyleIdx="0" presStyleCnt="5"/>
      <dgm:spPr/>
      <dgm:t>
        <a:bodyPr/>
        <a:lstStyle/>
        <a:p>
          <a:endParaRPr lang="en-US"/>
        </a:p>
      </dgm:t>
    </dgm:pt>
    <dgm:pt modelId="{08741BCF-2894-D443-A754-439B1CD44DA1}" type="pres">
      <dgm:prSet presAssocID="{5878FBDB-074A-9344-B3E2-A3C2D82EBD6F}" presName="sp" presStyleCnt="0"/>
      <dgm:spPr/>
    </dgm:pt>
    <dgm:pt modelId="{336B30AD-F8B0-184D-9AD4-2CD266E8202F}" type="pres">
      <dgm:prSet presAssocID="{8C203B4A-D087-DB4B-AD81-E9B34CBE9A0B}" presName="arrowAndChildren" presStyleCnt="0"/>
      <dgm:spPr/>
    </dgm:pt>
    <dgm:pt modelId="{3C471D71-11C1-E849-8497-2927DF146D37}" type="pres">
      <dgm:prSet presAssocID="{8C203B4A-D087-DB4B-AD81-E9B34CBE9A0B}" presName="parentTextArrow" presStyleLbl="node1" presStyleIdx="1" presStyleCnt="5"/>
      <dgm:spPr/>
      <dgm:t>
        <a:bodyPr/>
        <a:lstStyle/>
        <a:p>
          <a:endParaRPr lang="en-US"/>
        </a:p>
      </dgm:t>
    </dgm:pt>
    <dgm:pt modelId="{BEF74551-905D-49B3-BD94-D3342E7E968A}" type="pres">
      <dgm:prSet presAssocID="{9E54E239-7C59-423A-B1D3-72787D2C6302}" presName="sp" presStyleCnt="0"/>
      <dgm:spPr/>
    </dgm:pt>
    <dgm:pt modelId="{F00C5C36-7681-4360-B09B-D9D50987BB97}" type="pres">
      <dgm:prSet presAssocID="{367181D9-0399-477E-8562-CB7A04314877}" presName="arrowAndChildren" presStyleCnt="0"/>
      <dgm:spPr/>
    </dgm:pt>
    <dgm:pt modelId="{74255D60-793F-4A68-ABA5-7DD259B4E0E8}" type="pres">
      <dgm:prSet presAssocID="{367181D9-0399-477E-8562-CB7A04314877}" presName="parentTextArrow" presStyleLbl="node1" presStyleIdx="2" presStyleCnt="5"/>
      <dgm:spPr/>
      <dgm:t>
        <a:bodyPr/>
        <a:lstStyle/>
        <a:p>
          <a:endParaRPr lang="en-US"/>
        </a:p>
      </dgm:t>
    </dgm:pt>
    <dgm:pt modelId="{65DB61F2-A954-4307-A375-AB0C504E1EEC}" type="pres">
      <dgm:prSet presAssocID="{75D53640-0E6A-4F36-B4FF-505CDDA1C18D}" presName="sp" presStyleCnt="0"/>
      <dgm:spPr/>
    </dgm:pt>
    <dgm:pt modelId="{0FDA17EC-038C-4DAD-8022-90134577A5A1}" type="pres">
      <dgm:prSet presAssocID="{AB2822F1-7074-4D14-81B1-2D10B2AB7B69}" presName="arrowAndChildren" presStyleCnt="0"/>
      <dgm:spPr/>
    </dgm:pt>
    <dgm:pt modelId="{CAF072BE-E033-41B5-A144-EF2F3E36296B}" type="pres">
      <dgm:prSet presAssocID="{AB2822F1-7074-4D14-81B1-2D10B2AB7B69}" presName="parentTextArrow" presStyleLbl="node1" presStyleIdx="3" presStyleCnt="5" custLinFactNeighborX="-1288" custLinFactNeighborY="-7201"/>
      <dgm:spPr/>
      <dgm:t>
        <a:bodyPr/>
        <a:lstStyle/>
        <a:p>
          <a:endParaRPr lang="en-US"/>
        </a:p>
      </dgm:t>
    </dgm:pt>
    <dgm:pt modelId="{27C7E9BE-5094-4056-B4F3-48140FAD2CB1}" type="pres">
      <dgm:prSet presAssocID="{CD5DB301-F152-405D-8FF8-38DF7081EBF8}" presName="sp" presStyleCnt="0"/>
      <dgm:spPr/>
    </dgm:pt>
    <dgm:pt modelId="{023A9853-C02D-4FAC-8B62-93DF68361A9D}" type="pres">
      <dgm:prSet presAssocID="{6F828A86-AB80-462D-8AAE-8F8FE9B66C8D}" presName="arrowAndChildren" presStyleCnt="0"/>
      <dgm:spPr/>
    </dgm:pt>
    <dgm:pt modelId="{ADA8A791-5A0C-49FD-B4E5-B4EFFC8C3146}" type="pres">
      <dgm:prSet presAssocID="{6F828A86-AB80-462D-8AAE-8F8FE9B66C8D}" presName="parentTextArrow" presStyleLbl="node1" presStyleIdx="4" presStyleCnt="5" custLinFactNeighborX="-31897" custLinFactNeighborY="-221"/>
      <dgm:spPr/>
      <dgm:t>
        <a:bodyPr/>
        <a:lstStyle/>
        <a:p>
          <a:endParaRPr lang="en-US"/>
        </a:p>
      </dgm:t>
    </dgm:pt>
  </dgm:ptLst>
  <dgm:cxnLst>
    <dgm:cxn modelId="{9A8F377F-6EE8-44B3-BD00-85626D780746}" type="presOf" srcId="{6AF2F179-DB87-4AC2-B248-38F9AD51D788}" destId="{89DF2737-C416-4470-847F-DDB80A43FD07}" srcOrd="0" destOrd="0" presId="urn:microsoft.com/office/officeart/2005/8/layout/process4"/>
    <dgm:cxn modelId="{20410DF0-5CA4-4770-AC81-58210D09406A}" type="presOf" srcId="{6F828A86-AB80-462D-8AAE-8F8FE9B66C8D}" destId="{ADA8A791-5A0C-49FD-B4E5-B4EFFC8C3146}" srcOrd="0" destOrd="0" presId="urn:microsoft.com/office/officeart/2005/8/layout/process4"/>
    <dgm:cxn modelId="{3A79F8B4-E5AE-439A-8EA5-7288D3AF03F8}" type="presOf" srcId="{8C203B4A-D087-DB4B-AD81-E9B34CBE9A0B}" destId="{3C471D71-11C1-E849-8497-2927DF146D37}" srcOrd="0" destOrd="0" presId="urn:microsoft.com/office/officeart/2005/8/layout/process4"/>
    <dgm:cxn modelId="{3E02FB63-0551-4AF6-9C1F-0774260EBA21}" type="presOf" srcId="{367181D9-0399-477E-8562-CB7A04314877}" destId="{74255D60-793F-4A68-ABA5-7DD259B4E0E8}" srcOrd="0" destOrd="0" presId="urn:microsoft.com/office/officeart/2005/8/layout/process4"/>
    <dgm:cxn modelId="{878D1B9D-9CBD-49B6-8543-38C87361963F}" srcId="{6B88FC81-F1D3-4058-97F7-E7775C73C931}" destId="{367181D9-0399-477E-8562-CB7A04314877}" srcOrd="2" destOrd="0" parTransId="{BFD4512B-7F64-49F3-A83A-9B38A24A3402}" sibTransId="{9E54E239-7C59-423A-B1D3-72787D2C6302}"/>
    <dgm:cxn modelId="{D30BC829-FD67-4BB3-BC9F-A78CA7B719CB}" type="presOf" srcId="{6B88FC81-F1D3-4058-97F7-E7775C73C931}" destId="{9556F631-007C-45AE-8DFA-2E8EEC5208D5}" srcOrd="0" destOrd="0" presId="urn:microsoft.com/office/officeart/2005/8/layout/process4"/>
    <dgm:cxn modelId="{2E04ECD1-DC5B-854A-9F40-C0A7E2D6F2F7}" srcId="{6B88FC81-F1D3-4058-97F7-E7775C73C931}" destId="{8C203B4A-D087-DB4B-AD81-E9B34CBE9A0B}" srcOrd="3" destOrd="0" parTransId="{08B15120-125A-BF42-AB2E-BCDB18829245}" sibTransId="{5878FBDB-074A-9344-B3E2-A3C2D82EBD6F}"/>
    <dgm:cxn modelId="{9E7051C1-B0C6-461C-A796-89BDE2E4214B}" srcId="{6B88FC81-F1D3-4058-97F7-E7775C73C931}" destId="{6AF2F179-DB87-4AC2-B248-38F9AD51D788}" srcOrd="4" destOrd="0" parTransId="{D6F121D3-BA35-4602-AEEA-7CF47C0BDAAE}" sibTransId="{D0C81C50-60AC-4BF1-943C-5A88C69D4BE2}"/>
    <dgm:cxn modelId="{58443E49-B5DA-4AD5-9CC6-E32B807C61AC}" srcId="{6B88FC81-F1D3-4058-97F7-E7775C73C931}" destId="{6F828A86-AB80-462D-8AAE-8F8FE9B66C8D}" srcOrd="0" destOrd="0" parTransId="{51113DEF-2833-4721-A684-A339A1036639}" sibTransId="{CD5DB301-F152-405D-8FF8-38DF7081EBF8}"/>
    <dgm:cxn modelId="{337DEA71-1689-4050-BC83-F0C6BB472038}" type="presOf" srcId="{AB2822F1-7074-4D14-81B1-2D10B2AB7B69}" destId="{CAF072BE-E033-41B5-A144-EF2F3E36296B}" srcOrd="0" destOrd="0" presId="urn:microsoft.com/office/officeart/2005/8/layout/process4"/>
    <dgm:cxn modelId="{F12776F1-9418-4C85-BFAF-6DE95184AF0E}" srcId="{6B88FC81-F1D3-4058-97F7-E7775C73C931}" destId="{AB2822F1-7074-4D14-81B1-2D10B2AB7B69}" srcOrd="1" destOrd="0" parTransId="{E462868D-CB70-44EA-914C-387E56AF8348}" sibTransId="{75D53640-0E6A-4F36-B4FF-505CDDA1C18D}"/>
    <dgm:cxn modelId="{CB45D0D6-5C38-408C-9893-FB194A59AAD5}" type="presParOf" srcId="{9556F631-007C-45AE-8DFA-2E8EEC5208D5}" destId="{DCE095FF-DF48-4AEA-9A51-06C6D9BA04B9}" srcOrd="0" destOrd="0" presId="urn:microsoft.com/office/officeart/2005/8/layout/process4"/>
    <dgm:cxn modelId="{A334827E-FD7E-4F34-94D1-B4FB51D2D67B}" type="presParOf" srcId="{DCE095FF-DF48-4AEA-9A51-06C6D9BA04B9}" destId="{89DF2737-C416-4470-847F-DDB80A43FD07}" srcOrd="0" destOrd="0" presId="urn:microsoft.com/office/officeart/2005/8/layout/process4"/>
    <dgm:cxn modelId="{AF834586-B27C-436D-BD64-25E53740B132}" type="presParOf" srcId="{9556F631-007C-45AE-8DFA-2E8EEC5208D5}" destId="{08741BCF-2894-D443-A754-439B1CD44DA1}" srcOrd="1" destOrd="0" presId="urn:microsoft.com/office/officeart/2005/8/layout/process4"/>
    <dgm:cxn modelId="{EF57D559-2E65-4E81-AF85-609041CE0EA9}" type="presParOf" srcId="{9556F631-007C-45AE-8DFA-2E8EEC5208D5}" destId="{336B30AD-F8B0-184D-9AD4-2CD266E8202F}" srcOrd="2" destOrd="0" presId="urn:microsoft.com/office/officeart/2005/8/layout/process4"/>
    <dgm:cxn modelId="{4A7D98DC-D675-4A66-A6E3-1E1D9EB8B218}" type="presParOf" srcId="{336B30AD-F8B0-184D-9AD4-2CD266E8202F}" destId="{3C471D71-11C1-E849-8497-2927DF146D37}" srcOrd="0" destOrd="0" presId="urn:microsoft.com/office/officeart/2005/8/layout/process4"/>
    <dgm:cxn modelId="{759FDE5A-8D7A-4174-A2BE-0410DA0C9A1B}" type="presParOf" srcId="{9556F631-007C-45AE-8DFA-2E8EEC5208D5}" destId="{BEF74551-905D-49B3-BD94-D3342E7E968A}" srcOrd="3" destOrd="0" presId="urn:microsoft.com/office/officeart/2005/8/layout/process4"/>
    <dgm:cxn modelId="{2AEBDD43-5DFE-497D-BD33-C515B9EE27A9}" type="presParOf" srcId="{9556F631-007C-45AE-8DFA-2E8EEC5208D5}" destId="{F00C5C36-7681-4360-B09B-D9D50987BB97}" srcOrd="4" destOrd="0" presId="urn:microsoft.com/office/officeart/2005/8/layout/process4"/>
    <dgm:cxn modelId="{AB3CB3F5-9B23-4B26-AA8F-2E642E82B81D}" type="presParOf" srcId="{F00C5C36-7681-4360-B09B-D9D50987BB97}" destId="{74255D60-793F-4A68-ABA5-7DD259B4E0E8}" srcOrd="0" destOrd="0" presId="urn:microsoft.com/office/officeart/2005/8/layout/process4"/>
    <dgm:cxn modelId="{3FF8F1FE-5121-498B-9993-B31C537CD098}" type="presParOf" srcId="{9556F631-007C-45AE-8DFA-2E8EEC5208D5}" destId="{65DB61F2-A954-4307-A375-AB0C504E1EEC}" srcOrd="5" destOrd="0" presId="urn:microsoft.com/office/officeart/2005/8/layout/process4"/>
    <dgm:cxn modelId="{2F279BDB-EC02-4ACD-B969-45520E0B5CC1}" type="presParOf" srcId="{9556F631-007C-45AE-8DFA-2E8EEC5208D5}" destId="{0FDA17EC-038C-4DAD-8022-90134577A5A1}" srcOrd="6" destOrd="0" presId="urn:microsoft.com/office/officeart/2005/8/layout/process4"/>
    <dgm:cxn modelId="{773BA62D-31CD-479F-8FF1-F7D3248E2B48}" type="presParOf" srcId="{0FDA17EC-038C-4DAD-8022-90134577A5A1}" destId="{CAF072BE-E033-41B5-A144-EF2F3E36296B}" srcOrd="0" destOrd="0" presId="urn:microsoft.com/office/officeart/2005/8/layout/process4"/>
    <dgm:cxn modelId="{F12E9490-96E2-473F-96C8-2ED24176841B}" type="presParOf" srcId="{9556F631-007C-45AE-8DFA-2E8EEC5208D5}" destId="{27C7E9BE-5094-4056-B4F3-48140FAD2CB1}" srcOrd="7" destOrd="0" presId="urn:microsoft.com/office/officeart/2005/8/layout/process4"/>
    <dgm:cxn modelId="{1331AF15-9813-4342-BD6C-9208DEA63B8D}" type="presParOf" srcId="{9556F631-007C-45AE-8DFA-2E8EEC5208D5}" destId="{023A9853-C02D-4FAC-8B62-93DF68361A9D}" srcOrd="8" destOrd="0" presId="urn:microsoft.com/office/officeart/2005/8/layout/process4"/>
    <dgm:cxn modelId="{DC012F49-F67C-4FC2-8643-05B16D90EB7B}" type="presParOf" srcId="{023A9853-C02D-4FAC-8B62-93DF68361A9D}" destId="{ADA8A791-5A0C-49FD-B4E5-B4EFFC8C3146}" srcOrd="0" destOrd="0" presId="urn:microsoft.com/office/officeart/2005/8/layout/process4"/>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F2737-C416-4470-847F-DDB80A43FD07}">
      <dsp:nvSpPr>
        <dsp:cNvPr id="0" name=""/>
        <dsp:cNvSpPr/>
      </dsp:nvSpPr>
      <dsp:spPr>
        <a:xfrm>
          <a:off x="0" y="3983613"/>
          <a:ext cx="8094846" cy="653544"/>
        </a:xfrm>
        <a:prstGeom prst="rect">
          <a:avLst/>
        </a:prstGeom>
        <a:solidFill>
          <a:srgbClr val="00B7C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latin typeface="Helvetica" panose="020B0604020202020204" pitchFamily="34" charset="0"/>
              <a:cs typeface="Helvetica" panose="020B0604020202020204" pitchFamily="34" charset="0"/>
            </a:rPr>
            <a:t>Baseline and outcomes analyses</a:t>
          </a:r>
          <a:endParaRPr lang="en-US" sz="1600" b="1" kern="1200" dirty="0">
            <a:latin typeface="Helvetica" panose="020B0604020202020204" pitchFamily="34" charset="0"/>
            <a:cs typeface="Helvetica" panose="020B0604020202020204" pitchFamily="34" charset="0"/>
          </a:endParaRPr>
        </a:p>
      </dsp:txBody>
      <dsp:txXfrm>
        <a:off x="0" y="3983613"/>
        <a:ext cx="8094846" cy="653544"/>
      </dsp:txXfrm>
    </dsp:sp>
    <dsp:sp modelId="{3C471D71-11C1-E849-8497-2927DF146D37}">
      <dsp:nvSpPr>
        <dsp:cNvPr id="0" name=""/>
        <dsp:cNvSpPr/>
      </dsp:nvSpPr>
      <dsp:spPr>
        <a:xfrm rot="10800000">
          <a:off x="0" y="2988264"/>
          <a:ext cx="8094846" cy="1005152"/>
        </a:xfrm>
        <a:prstGeom prst="upArrowCallout">
          <a:avLst/>
        </a:prstGeom>
        <a:solidFill>
          <a:srgbClr val="00B7C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latin typeface="Helvetica" panose="020B0604020202020204" pitchFamily="34" charset="0"/>
              <a:cs typeface="Helvetica" panose="020B0604020202020204" pitchFamily="34" charset="0"/>
            </a:rPr>
            <a:t>Conducted follow-up interview over telephone</a:t>
          </a:r>
          <a:br>
            <a:rPr lang="en-US" sz="1600" kern="1200" dirty="0" smtClean="0">
              <a:latin typeface="Helvetica" panose="020B0604020202020204" pitchFamily="34" charset="0"/>
              <a:cs typeface="Helvetica" panose="020B0604020202020204" pitchFamily="34" charset="0"/>
            </a:rPr>
          </a:br>
          <a:r>
            <a:rPr lang="en-US" sz="1600" kern="1200" dirty="0" smtClean="0">
              <a:latin typeface="Helvetica" panose="020B0604020202020204" pitchFamily="34" charset="0"/>
              <a:cs typeface="Helvetica" panose="020B0604020202020204" pitchFamily="34" charset="0"/>
            </a:rPr>
            <a:t>(n=459; 154 in control group, 174 in daily-delivery group, and 131 in frozen, once-weekly delivery group)</a:t>
          </a:r>
          <a:endParaRPr lang="en-US" sz="1600" b="1" kern="1200" dirty="0">
            <a:solidFill>
              <a:schemeClr val="bg1"/>
            </a:solidFill>
            <a:latin typeface="Helvetica" panose="020B0604020202020204" pitchFamily="34" charset="0"/>
            <a:cs typeface="Helvetica" panose="020B0604020202020204" pitchFamily="34" charset="0"/>
          </a:endParaRPr>
        </a:p>
      </dsp:txBody>
      <dsp:txXfrm rot="10800000">
        <a:off x="0" y="2988264"/>
        <a:ext cx="8094846" cy="653118"/>
      </dsp:txXfrm>
    </dsp:sp>
    <dsp:sp modelId="{74255D60-793F-4A68-ABA5-7DD259B4E0E8}">
      <dsp:nvSpPr>
        <dsp:cNvPr id="0" name=""/>
        <dsp:cNvSpPr/>
      </dsp:nvSpPr>
      <dsp:spPr>
        <a:xfrm rot="10800000">
          <a:off x="0" y="1992915"/>
          <a:ext cx="8094846" cy="1005152"/>
        </a:xfrm>
        <a:prstGeom prst="upArrowCallout">
          <a:avLst/>
        </a:prstGeom>
        <a:solidFill>
          <a:srgbClr val="00B7C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latin typeface="Helvetica" panose="020B0604020202020204" pitchFamily="34" charset="0"/>
              <a:cs typeface="Helvetica" panose="020B0604020202020204" pitchFamily="34" charset="0"/>
            </a:rPr>
            <a:t>Meal delivery began and continued 15 weeks</a:t>
          </a:r>
          <a:endParaRPr lang="en-US" sz="1600" b="1" kern="1200" dirty="0">
            <a:latin typeface="Helvetica" panose="020B0604020202020204" pitchFamily="34" charset="0"/>
            <a:cs typeface="Helvetica" panose="020B0604020202020204" pitchFamily="34" charset="0"/>
          </a:endParaRPr>
        </a:p>
      </dsp:txBody>
      <dsp:txXfrm rot="10800000">
        <a:off x="0" y="1992915"/>
        <a:ext cx="8094846" cy="653118"/>
      </dsp:txXfrm>
    </dsp:sp>
    <dsp:sp modelId="{CAF072BE-E033-41B5-A144-EF2F3E36296B}">
      <dsp:nvSpPr>
        <dsp:cNvPr id="0" name=""/>
        <dsp:cNvSpPr/>
      </dsp:nvSpPr>
      <dsp:spPr>
        <a:xfrm rot="10800000">
          <a:off x="0" y="925185"/>
          <a:ext cx="8094846" cy="1005152"/>
        </a:xfrm>
        <a:prstGeom prst="upArrowCallout">
          <a:avLst/>
        </a:prstGeom>
        <a:solidFill>
          <a:srgbClr val="00B7C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latin typeface="Helvetica" panose="020B0604020202020204" pitchFamily="34" charset="0"/>
              <a:cs typeface="Helvetica" panose="020B0604020202020204" pitchFamily="34" charset="0"/>
            </a:rPr>
            <a:t>Participants randomly assigned to </a:t>
          </a:r>
          <a:r>
            <a:rPr lang="en-US" sz="1600" b="1" kern="1200" dirty="0" smtClean="0">
              <a:solidFill>
                <a:schemeClr val="bg1"/>
              </a:solidFill>
              <a:latin typeface="Helvetica" panose="020B0604020202020204" pitchFamily="34" charset="0"/>
              <a:cs typeface="Helvetica" panose="020B0604020202020204" pitchFamily="34" charset="0"/>
            </a:rPr>
            <a:t>daily-delivered meals </a:t>
          </a:r>
          <a:r>
            <a:rPr lang="en-US" sz="1600" b="1" kern="1200" dirty="0" smtClean="0">
              <a:solidFill>
                <a:schemeClr val="bg1"/>
              </a:solidFill>
              <a:latin typeface="Helvetica" panose="020B0604020202020204" pitchFamily="34" charset="0"/>
              <a:ea typeface="+mn-ea"/>
              <a:cs typeface="Helvetica" panose="020B0604020202020204" pitchFamily="34" charset="0"/>
            </a:rPr>
            <a:t>(n=214), frozen, once-weekly delivered meals (n=202), or to remain on the waiting list (n=210)</a:t>
          </a:r>
          <a:endParaRPr lang="en-US" sz="1600" b="1" kern="1200" dirty="0">
            <a:latin typeface="Helvetica" panose="020B0604020202020204" pitchFamily="34" charset="0"/>
            <a:cs typeface="Helvetica" panose="020B0604020202020204" pitchFamily="34" charset="0"/>
          </a:endParaRPr>
        </a:p>
      </dsp:txBody>
      <dsp:txXfrm rot="10800000">
        <a:off x="0" y="925185"/>
        <a:ext cx="8094846" cy="653118"/>
      </dsp:txXfrm>
    </dsp:sp>
    <dsp:sp modelId="{ADA8A791-5A0C-49FD-B4E5-B4EFFC8C3146}">
      <dsp:nvSpPr>
        <dsp:cNvPr id="0" name=""/>
        <dsp:cNvSpPr/>
      </dsp:nvSpPr>
      <dsp:spPr>
        <a:xfrm rot="10800000">
          <a:off x="0" y="0"/>
          <a:ext cx="8094846" cy="1005152"/>
        </a:xfrm>
        <a:prstGeom prst="upArrowCallout">
          <a:avLst/>
        </a:prstGeom>
        <a:solidFill>
          <a:srgbClr val="00B7C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latin typeface="Helvetica" panose="020B0604020202020204" pitchFamily="34" charset="0"/>
              <a:cs typeface="Helvetica" panose="020B0604020202020204" pitchFamily="34" charset="0"/>
            </a:rPr>
            <a:t>In-person Interviews of all 626 study participants</a:t>
          </a:r>
          <a:endParaRPr lang="en-US" sz="1600" b="1" kern="1200" dirty="0">
            <a:latin typeface="Helvetica" panose="020B0604020202020204" pitchFamily="34" charset="0"/>
            <a:cs typeface="Helvetica" panose="020B0604020202020204" pitchFamily="34" charset="0"/>
          </a:endParaRPr>
        </a:p>
      </dsp:txBody>
      <dsp:txXfrm rot="10800000">
        <a:off x="0" y="0"/>
        <a:ext cx="8094846" cy="65311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0.47033</cdr:x>
      <cdr:y>0.83098</cdr:y>
    </cdr:from>
    <cdr:to>
      <cdr:x>0.73341</cdr:x>
      <cdr:y>0.93856</cdr:y>
    </cdr:to>
    <cdr:sp macro="" textlink="">
      <cdr:nvSpPr>
        <cdr:cNvPr id="2" name="TextBox 1"/>
        <cdr:cNvSpPr txBox="1"/>
      </cdr:nvSpPr>
      <cdr:spPr>
        <a:xfrm xmlns:a="http://schemas.openxmlformats.org/drawingml/2006/main">
          <a:off x="1290586" y="3211664"/>
          <a:ext cx="721893" cy="41577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700" dirty="0" smtClean="0">
              <a:solidFill>
                <a:srgbClr val="003952"/>
              </a:solidFill>
              <a:latin typeface="Helvetica" panose="020B0604020202020204" pitchFamily="34" charset="0"/>
              <a:cs typeface="Helvetica" panose="020B0604020202020204" pitchFamily="34" charset="0"/>
            </a:rPr>
            <a:t>No</a:t>
          </a:r>
          <a:endParaRPr lang="en-US" sz="1700" dirty="0">
            <a:solidFill>
              <a:srgbClr val="003952"/>
            </a:solidFill>
            <a:latin typeface="Helvetica" panose="020B0604020202020204" pitchFamily="34" charset="0"/>
            <a:cs typeface="Helvetica" panose="020B0604020202020204" pitchFamily="34" charset="0"/>
          </a:endParaRPr>
        </a:p>
      </cdr:txBody>
    </cdr:sp>
  </cdr:relSizeAnchor>
  <cdr:relSizeAnchor xmlns:cdr="http://schemas.openxmlformats.org/drawingml/2006/chartDrawing">
    <cdr:from>
      <cdr:x>0.43686</cdr:x>
      <cdr:y>0.87095</cdr:y>
    </cdr:from>
    <cdr:to>
      <cdr:x>0.47895</cdr:x>
      <cdr:y>0.90045</cdr:y>
    </cdr:to>
    <cdr:sp macro="" textlink="">
      <cdr:nvSpPr>
        <cdr:cNvPr id="3" name="Rectangle 2"/>
        <cdr:cNvSpPr/>
      </cdr:nvSpPr>
      <cdr:spPr>
        <a:xfrm xmlns:a="http://schemas.openxmlformats.org/drawingml/2006/main">
          <a:off x="1198747" y="3125855"/>
          <a:ext cx="115503" cy="105878"/>
        </a:xfrm>
        <a:prstGeom xmlns:a="http://schemas.openxmlformats.org/drawingml/2006/main" prst="rect">
          <a:avLst/>
        </a:prstGeom>
        <a:solidFill xmlns:a="http://schemas.openxmlformats.org/drawingml/2006/main">
          <a:srgbClr val="00B7C4"/>
        </a:solidFill>
        <a:ln xmlns:a="http://schemas.openxmlformats.org/drawingml/2006/main">
          <a:no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3407"/>
          </a:xfrm>
          <a:prstGeom prst="rect">
            <a:avLst/>
          </a:prstGeom>
        </p:spPr>
        <p:txBody>
          <a:bodyPr vert="horz" lIns="91440" tIns="45720" rIns="91440" bIns="45720" rtlCol="0"/>
          <a:lstStyle>
            <a:lvl1pPr algn="r">
              <a:defRPr sz="1200"/>
            </a:lvl1pPr>
          </a:lstStyle>
          <a:p>
            <a:fld id="{CA459B5C-AEB0-4710-9BAF-CE2AD8CF66FA}" type="datetimeFigureOut">
              <a:rPr lang="en-US" smtClean="0"/>
              <a:t>3/26/2015</a:t>
            </a:fld>
            <a:endParaRPr lang="en-US"/>
          </a:p>
        </p:txBody>
      </p:sp>
      <p:sp>
        <p:nvSpPr>
          <p:cNvPr id="4" name="Footer Placeholder 3"/>
          <p:cNvSpPr>
            <a:spLocks noGrp="1"/>
          </p:cNvSpPr>
          <p:nvPr>
            <p:ph type="ftr" sz="quarter" idx="2"/>
          </p:nvPr>
        </p:nvSpPr>
        <p:spPr>
          <a:xfrm>
            <a:off x="0" y="8772669"/>
            <a:ext cx="3037840" cy="46340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9"/>
            <a:ext cx="3037840" cy="463406"/>
          </a:xfrm>
          <a:prstGeom prst="rect">
            <a:avLst/>
          </a:prstGeom>
        </p:spPr>
        <p:txBody>
          <a:bodyPr vert="horz" lIns="91440" tIns="45720" rIns="91440" bIns="45720" rtlCol="0" anchor="b"/>
          <a:lstStyle>
            <a:lvl1pPr algn="r">
              <a:defRPr sz="1200"/>
            </a:lvl1pPr>
          </a:lstStyle>
          <a:p>
            <a:fld id="{CC339CC5-025E-48D9-9115-56324836161B}" type="slidenum">
              <a:rPr lang="en-US" smtClean="0"/>
              <a:t>‹#›</a:t>
            </a:fld>
            <a:endParaRPr lang="en-US"/>
          </a:p>
        </p:txBody>
      </p:sp>
    </p:spTree>
    <p:extLst>
      <p:ext uri="{BB962C8B-B14F-4D97-AF65-F5344CB8AC3E}">
        <p14:creationId xmlns:p14="http://schemas.microsoft.com/office/powerpoint/2010/main" val="33436312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94E171AD-8E79-477B-8C08-C5487512019D}" type="datetimeFigureOut">
              <a:rPr lang="en-US" smtClean="0"/>
              <a:t>3/26/2015</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163704FA-FDC6-422D-9D6A-72B2F2B8420A}" type="slidenum">
              <a:rPr lang="en-US" smtClean="0"/>
              <a:t>‹#›</a:t>
            </a:fld>
            <a:endParaRPr lang="en-US"/>
          </a:p>
        </p:txBody>
      </p:sp>
    </p:spTree>
    <p:extLst>
      <p:ext uri="{BB962C8B-B14F-4D97-AF65-F5344CB8AC3E}">
        <p14:creationId xmlns:p14="http://schemas.microsoft.com/office/powerpoint/2010/main" val="932112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2</a:t>
            </a:fld>
            <a:endParaRPr lang="en-US" altLang="en-US">
              <a:solidFill>
                <a:prstClr val="black"/>
              </a:solidFill>
            </a:endParaRPr>
          </a:p>
        </p:txBody>
      </p:sp>
    </p:spTree>
    <p:extLst>
      <p:ext uri="{BB962C8B-B14F-4D97-AF65-F5344CB8AC3E}">
        <p14:creationId xmlns:p14="http://schemas.microsoft.com/office/powerpoint/2010/main" val="1307743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solidFill>
                  <a:srgbClr val="003952"/>
                </a:solidFill>
                <a:latin typeface="Helvetica" pitchFamily="34" charset="0"/>
                <a:cs typeface="Helvetica" pitchFamily="34" charset="0"/>
              </a:rPr>
              <a:t>Much evidence suggests benefits of home-delivered meals</a:t>
            </a:r>
          </a:p>
          <a:p>
            <a:pPr eaLnBrk="1" hangingPunct="1"/>
            <a:endParaRPr lang="en-US" altLang="en-US" dirty="0" smtClean="0">
              <a:solidFill>
                <a:srgbClr val="003952"/>
              </a:solidFill>
              <a:latin typeface="Helvetica" pitchFamily="34" charset="0"/>
              <a:cs typeface="Helvetica" pitchFamily="34" charset="0"/>
            </a:endParaRPr>
          </a:p>
          <a:p>
            <a:pPr eaLnBrk="1" hangingPunct="1"/>
            <a:r>
              <a:rPr lang="en-US" altLang="en-US" dirty="0" smtClean="0">
                <a:solidFill>
                  <a:srgbClr val="003952"/>
                </a:solidFill>
                <a:latin typeface="Helvetica" pitchFamily="34" charset="0"/>
                <a:cs typeface="Helvetica" pitchFamily="34" charset="0"/>
              </a:rPr>
              <a:t>Research needed </a:t>
            </a:r>
          </a:p>
          <a:p>
            <a:pPr lvl="1" eaLnBrk="1" hangingPunct="1"/>
            <a:r>
              <a:rPr lang="en-US" altLang="en-US" dirty="0" smtClean="0">
                <a:solidFill>
                  <a:srgbClr val="003952"/>
                </a:solidFill>
                <a:latin typeface="Helvetica" pitchFamily="34" charset="0"/>
                <a:cs typeface="Helvetica" pitchFamily="34" charset="0"/>
              </a:rPr>
              <a:t>Quantify improvement in quality of life</a:t>
            </a:r>
          </a:p>
          <a:p>
            <a:pPr lvl="1" eaLnBrk="1" hangingPunct="1"/>
            <a:r>
              <a:rPr lang="en-US" altLang="en-US" dirty="0" smtClean="0">
                <a:solidFill>
                  <a:srgbClr val="003952"/>
                </a:solidFill>
                <a:latin typeface="Helvetica" pitchFamily="34" charset="0"/>
                <a:cs typeface="Helvetica" pitchFamily="34" charset="0"/>
              </a:rPr>
              <a:t>Determine effectiveness of the daily “check in” and social contact</a:t>
            </a:r>
          </a:p>
        </p:txBody>
      </p:sp>
      <p:sp>
        <p:nvSpPr>
          <p:cNvPr id="4" name="Slide Number Placeholder 3"/>
          <p:cNvSpPr>
            <a:spLocks noGrp="1"/>
          </p:cNvSpPr>
          <p:nvPr>
            <p:ph type="sldNum" sz="quarter" idx="10"/>
          </p:nvPr>
        </p:nvSpPr>
        <p:spPr/>
        <p:txBody>
          <a:bodyPr/>
          <a:lstStyle/>
          <a:p>
            <a:fld id="{163704FA-FDC6-422D-9D6A-72B2F2B8420A}" type="slidenum">
              <a:rPr lang="en-US" smtClean="0"/>
              <a:t>3</a:t>
            </a:fld>
            <a:endParaRPr lang="en-US"/>
          </a:p>
        </p:txBody>
      </p:sp>
    </p:spTree>
    <p:extLst>
      <p:ext uri="{BB962C8B-B14F-4D97-AF65-F5344CB8AC3E}">
        <p14:creationId xmlns:p14="http://schemas.microsoft.com/office/powerpoint/2010/main" val="1080576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defTabSz="455613" eaLnBrk="1" hangingPunct="1">
              <a:spcBef>
                <a:spcPct val="0"/>
              </a:spcBef>
            </a:pPr>
            <a:r>
              <a:rPr lang="en-US" altLang="en-US" dirty="0" smtClean="0"/>
              <a:t>Federal, state and local funding cuts, increased transportation and food costs, and the lingering effects of the economic downturn have had devastating impacts on Meals on Wheels programs. Over the past several years, these compounding factors have resulted in hundreds of thousands of fewer seniors served, millions of fewer meals delivered, and a dramatic increase in waiting lists for the program.</a:t>
            </a:r>
          </a:p>
          <a:p>
            <a:pPr defTabSz="455613" eaLnBrk="1" hangingPunct="1">
              <a:spcBef>
                <a:spcPct val="0"/>
              </a:spcBef>
            </a:pPr>
            <a:endParaRPr lang="en-US" altLang="en-US" dirty="0" smtClean="0"/>
          </a:p>
          <a:p>
            <a:pPr marL="0" marR="0" indent="0" algn="l" defTabSz="455613" rtl="0" eaLnBrk="1" fontAlgn="auto" latinLnBrk="0" hangingPunct="1">
              <a:lnSpc>
                <a:spcPct val="100000"/>
              </a:lnSpc>
              <a:spcBef>
                <a:spcPct val="0"/>
              </a:spcBef>
              <a:spcAft>
                <a:spcPts val="0"/>
              </a:spcAft>
              <a:buClrTx/>
              <a:buSzTx/>
              <a:buFontTx/>
              <a:buNone/>
              <a:tabLst/>
              <a:defRPr/>
            </a:pPr>
            <a:r>
              <a:rPr lang="en-US" altLang="en-US" dirty="0" smtClean="0"/>
              <a:t>Weekly delivery of frozen meals has since emerged as a solution to a list of challenges of daily hot meals including rising delivery costs, volunteer management, and food safety. In the frozen delivery model, drivers provide the full week’s meals in one delivery (or occasionally two) per week. Thereby</a:t>
            </a:r>
            <a:r>
              <a:rPr lang="en-US" altLang="en-US" baseline="0" dirty="0" smtClean="0"/>
              <a:t> limiting the frequency of the interaction between clients and volunteer or paid drivers </a:t>
            </a:r>
            <a:endParaRPr lang="en-US" altLang="en-US" dirty="0" smtClean="0"/>
          </a:p>
          <a:p>
            <a:pPr defTabSz="455613" eaLnBrk="1" hangingPunct="1">
              <a:spcBef>
                <a:spcPct val="0"/>
              </a:spcBef>
            </a:pPr>
            <a:endParaRPr lang="en-US" altLang="en-US" dirty="0" smtClean="0"/>
          </a:p>
          <a:p>
            <a:pPr defTabSz="455613" eaLnBrk="1" hangingPunct="1">
              <a:spcBef>
                <a:spcPct val="0"/>
              </a:spcBef>
            </a:pPr>
            <a:endParaRPr lang="en-US" altLang="en-US" dirty="0" smtClean="0"/>
          </a:p>
          <a:p>
            <a:pPr defTabSz="455613" eaLnBrk="1" hangingPunct="1">
              <a:spcBef>
                <a:spcPct val="0"/>
              </a:spcBef>
            </a:pPr>
            <a:endParaRPr lang="en-US" altLang="en-US" dirty="0" smtClean="0"/>
          </a:p>
          <a:p>
            <a:pPr defTabSz="455613" eaLnBrk="1" hangingPunct="1">
              <a:spcBef>
                <a:spcPct val="0"/>
              </a:spcBef>
            </a:pPr>
            <a:endParaRPr lang="en-US" altLang="en-US" dirty="0" smtClean="0"/>
          </a:p>
          <a:p>
            <a:pPr defTabSz="455613" eaLnBrk="1" hangingPunct="1">
              <a:spcBef>
                <a:spcPct val="0"/>
              </a:spcBef>
            </a:pPr>
            <a:endParaRPr lang="en-US" altLang="en-US" dirty="0" smtClean="0"/>
          </a:p>
        </p:txBody>
      </p:sp>
      <p:sp>
        <p:nvSpPr>
          <p:cNvPr id="81924" name="Slide Number Placeholder 3"/>
          <p:cNvSpPr>
            <a:spLocks noGrp="1"/>
          </p:cNvSpPr>
          <p:nvPr>
            <p:ph type="sldNum" sz="quarter" idx="5"/>
          </p:nvPr>
        </p:nvSpPr>
        <p:spPr bwMode="auto">
          <a:noFill/>
          <a:ln>
            <a:miter lim="800000"/>
            <a:headEnd/>
            <a:tailEnd/>
          </a:ln>
        </p:spPr>
        <p:txBody>
          <a:bodyPr/>
          <a:lstStyle/>
          <a:p>
            <a:fld id="{58BBF849-6DBB-4678-8FF7-C654D8C5B0BA}" type="slidenum">
              <a:rPr lang="en-US" altLang="en-US" smtClean="0">
                <a:solidFill>
                  <a:prstClr val="black"/>
                </a:solidFill>
              </a:rPr>
              <a:pPr/>
              <a:t>5</a:t>
            </a:fld>
            <a:endParaRPr lang="en-US" altLang="en-US" smtClean="0">
              <a:solidFill>
                <a:prstClr val="black"/>
              </a:solidFill>
            </a:endParaRPr>
          </a:p>
        </p:txBody>
      </p:sp>
    </p:spTree>
    <p:extLst>
      <p:ext uri="{BB962C8B-B14F-4D97-AF65-F5344CB8AC3E}">
        <p14:creationId xmlns:p14="http://schemas.microsoft.com/office/powerpoint/2010/main" val="2740443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kern="1200" dirty="0" smtClean="0">
                <a:solidFill>
                  <a:schemeClr val="tx1"/>
                </a:solidFill>
                <a:latin typeface="+mn-lt"/>
                <a:ea typeface="+mn-ea"/>
                <a:cs typeface="+mn-cs"/>
              </a:rPr>
              <a:t>One thing</a:t>
            </a:r>
            <a:r>
              <a:rPr lang="en-US" sz="1200" kern="1200" baseline="0" dirty="0" smtClean="0">
                <a:solidFill>
                  <a:schemeClr val="tx1"/>
                </a:solidFill>
                <a:latin typeface="+mn-lt"/>
                <a:ea typeface="+mn-ea"/>
                <a:cs typeface="+mn-cs"/>
              </a:rPr>
              <a:t> that has made evaluation of the HDM program difficult, has been an adequate control group on which to base comparisons of outcomes. It is unethical to withhold meals from individuals who are need of assistance.</a:t>
            </a:r>
          </a:p>
          <a:p>
            <a:pPr eaLnBrk="1" hangingPunct="1">
              <a:spcBef>
                <a:spcPct val="0"/>
              </a:spcBef>
            </a:pPr>
            <a:endParaRPr lang="en-US" sz="1200" kern="1200" dirty="0" smtClean="0">
              <a:solidFill>
                <a:schemeClr val="tx1"/>
              </a:solidFill>
              <a:latin typeface="+mn-lt"/>
              <a:ea typeface="+mn-ea"/>
              <a:cs typeface="+mn-cs"/>
            </a:endParaRPr>
          </a:p>
          <a:p>
            <a:pPr eaLnBrk="1" hangingPunct="1">
              <a:spcBef>
                <a:spcPct val="0"/>
              </a:spcBef>
            </a:pPr>
            <a:r>
              <a:rPr lang="en-US" sz="1200" kern="1200" dirty="0" smtClean="0">
                <a:solidFill>
                  <a:schemeClr val="tx1"/>
                </a:solidFill>
                <a:latin typeface="+mn-lt"/>
                <a:ea typeface="+mn-ea"/>
                <a:cs typeface="+mn-cs"/>
              </a:rPr>
              <a:t>Taking advantage of the waiting lists as we had an </a:t>
            </a:r>
            <a:r>
              <a:rPr lang="en-US" sz="1200" kern="1200" dirty="0" err="1" smtClean="0">
                <a:solidFill>
                  <a:schemeClr val="tx1"/>
                </a:solidFill>
                <a:latin typeface="+mn-lt"/>
                <a:ea typeface="+mn-ea"/>
                <a:cs typeface="+mn-cs"/>
              </a:rPr>
              <a:t>aequate</a:t>
            </a:r>
            <a:r>
              <a:rPr lang="en-US" sz="1200" kern="1200" dirty="0" smtClean="0">
                <a:solidFill>
                  <a:schemeClr val="tx1"/>
                </a:solidFill>
                <a:latin typeface="+mn-lt"/>
                <a:ea typeface="+mn-ea"/>
                <a:cs typeface="+mn-cs"/>
              </a:rPr>
              <a:t> control</a:t>
            </a:r>
            <a:r>
              <a:rPr lang="en-US" sz="1200" kern="1200" baseline="0" dirty="0" smtClean="0">
                <a:solidFill>
                  <a:schemeClr val="tx1"/>
                </a:solidFill>
                <a:latin typeface="+mn-lt"/>
                <a:ea typeface="+mn-ea"/>
                <a:cs typeface="+mn-cs"/>
              </a:rPr>
              <a:t> group of individuals who self-</a:t>
            </a:r>
            <a:r>
              <a:rPr lang="en-US" sz="1200" kern="1200" baseline="0" dirty="0" err="1" smtClean="0">
                <a:solidFill>
                  <a:schemeClr val="tx1"/>
                </a:solidFill>
                <a:latin typeface="+mn-lt"/>
                <a:ea typeface="+mn-ea"/>
                <a:cs typeface="+mn-cs"/>
              </a:rPr>
              <a:t>identfy</a:t>
            </a:r>
            <a:r>
              <a:rPr lang="en-US" sz="1200" kern="1200" baseline="0" dirty="0" smtClean="0">
                <a:solidFill>
                  <a:schemeClr val="tx1"/>
                </a:solidFill>
                <a:latin typeface="+mn-lt"/>
                <a:ea typeface="+mn-ea"/>
                <a:cs typeface="+mn-cs"/>
              </a:rPr>
              <a:t> as needing home delivered meals but are unable to be served.</a:t>
            </a:r>
            <a:endParaRPr lang="en-US" sz="1200" kern="1200" dirty="0" smtClean="0">
              <a:solidFill>
                <a:schemeClr val="tx1"/>
              </a:solidFill>
              <a:latin typeface="+mn-lt"/>
              <a:ea typeface="+mn-ea"/>
              <a:cs typeface="+mn-cs"/>
            </a:endParaRPr>
          </a:p>
          <a:p>
            <a:pPr eaLnBrk="1" hangingPunct="1">
              <a:spcBef>
                <a:spcPct val="0"/>
              </a:spcBef>
            </a:pPr>
            <a:endParaRPr lang="en-US" sz="1200" kern="1200" dirty="0" smtClean="0">
              <a:solidFill>
                <a:schemeClr val="tx1"/>
              </a:solidFill>
              <a:latin typeface="+mn-lt"/>
              <a:ea typeface="+mn-ea"/>
              <a:cs typeface="+mn-cs"/>
            </a:endParaRPr>
          </a:p>
          <a:p>
            <a:pPr eaLnBrk="1" hangingPunct="1">
              <a:spcBef>
                <a:spcPct val="0"/>
              </a:spcBef>
            </a:pPr>
            <a:r>
              <a:rPr lang="en-US" sz="1200" kern="1200" dirty="0" smtClean="0">
                <a:solidFill>
                  <a:schemeClr val="tx1"/>
                </a:solidFill>
                <a:latin typeface="+mn-lt"/>
                <a:ea typeface="+mn-ea"/>
                <a:cs typeface="+mn-cs"/>
              </a:rPr>
              <a:t>The randomized Controlled trial, or RCT, which is often considered the most powerful clinical research tool. In </a:t>
            </a:r>
            <a:r>
              <a:rPr lang="en-US" sz="1200" kern="1200" dirty="0" err="1" smtClean="0">
                <a:solidFill>
                  <a:schemeClr val="tx1"/>
                </a:solidFill>
                <a:latin typeface="+mn-lt"/>
                <a:ea typeface="+mn-ea"/>
                <a:cs typeface="+mn-cs"/>
              </a:rPr>
              <a:t>RCTs</a:t>
            </a:r>
            <a:r>
              <a:rPr lang="en-US" sz="1200" kern="1200" dirty="0" smtClean="0">
                <a:solidFill>
                  <a:schemeClr val="tx1"/>
                </a:solidFill>
                <a:latin typeface="+mn-lt"/>
                <a:ea typeface="+mn-ea"/>
                <a:cs typeface="+mn-cs"/>
              </a:rPr>
              <a:t>, researchers randomly assign participants to an intervention and then measure particular outcomes. Because of this assignment process, the distribution of factors that might affect the outcomes is likely to be similar across the groups. So, differences in outcome can be attributed to the intervention.</a:t>
            </a:r>
            <a:endParaRPr lang="en-US" altLang="en-US" dirty="0" smtClean="0"/>
          </a:p>
        </p:txBody>
      </p:sp>
      <p:sp>
        <p:nvSpPr>
          <p:cNvPr id="82948" name="Slide Number Placeholder 3"/>
          <p:cNvSpPr>
            <a:spLocks noGrp="1"/>
          </p:cNvSpPr>
          <p:nvPr>
            <p:ph type="sldNum" sz="quarter" idx="5"/>
          </p:nvPr>
        </p:nvSpPr>
        <p:spPr bwMode="auto">
          <a:noFill/>
          <a:ln>
            <a:miter lim="800000"/>
            <a:headEnd/>
            <a:tailEnd/>
          </a:ln>
        </p:spPr>
        <p:txBody>
          <a:bodyPr/>
          <a:lstStyle/>
          <a:p>
            <a:fld id="{95D921CA-C82B-4411-AB2D-7EC535C2D2D0}" type="slidenum">
              <a:rPr lang="en-US" altLang="en-US" smtClean="0">
                <a:solidFill>
                  <a:prstClr val="black"/>
                </a:solidFill>
              </a:rPr>
              <a:pPr/>
              <a:t>7</a:t>
            </a:fld>
            <a:endParaRPr lang="en-US" altLang="en-US" smtClean="0">
              <a:solidFill>
                <a:prstClr val="black"/>
              </a:solidFill>
            </a:endParaRPr>
          </a:p>
        </p:txBody>
      </p:sp>
    </p:spTree>
    <p:extLst>
      <p:ext uri="{BB962C8B-B14F-4D97-AF65-F5344CB8AC3E}">
        <p14:creationId xmlns:p14="http://schemas.microsoft.com/office/powerpoint/2010/main" val="1332475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i="1" dirty="0" smtClean="0">
                <a:solidFill>
                  <a:srgbClr val="003952"/>
                </a:solidFill>
                <a:latin typeface="Helvetica" panose="020B0604020202020204" pitchFamily="34" charset="0"/>
                <a:cs typeface="Helvetica" panose="020B0604020202020204" pitchFamily="34" charset="0"/>
              </a:rPr>
              <a:t>Aging, Disability &amp; Transit Services of Rockingham County, Reidsville, NC </a:t>
            </a:r>
            <a:endParaRPr lang="en-US" sz="1200" dirty="0" smtClean="0">
              <a:solidFill>
                <a:srgbClr val="003952"/>
              </a:solidFill>
              <a:latin typeface="Helvetica" panose="020B0604020202020204" pitchFamily="34" charset="0"/>
              <a:cs typeface="Helvetica" panose="020B0604020202020204" pitchFamily="34" charset="0"/>
            </a:endParaRPr>
          </a:p>
          <a:p>
            <a:pPr>
              <a:defRPr/>
            </a:pPr>
            <a:r>
              <a:rPr lang="en-US" sz="1200" i="1" dirty="0" smtClean="0">
                <a:solidFill>
                  <a:srgbClr val="003952"/>
                </a:solidFill>
                <a:latin typeface="Helvetica" panose="020B0604020202020204" pitchFamily="34" charset="0"/>
                <a:cs typeface="Helvetica" panose="020B0604020202020204" pitchFamily="34" charset="0"/>
              </a:rPr>
              <a:t>Athens Community Council on Aging, Athens, GA </a:t>
            </a:r>
            <a:endParaRPr lang="en-US" sz="1200" dirty="0" smtClean="0">
              <a:solidFill>
                <a:srgbClr val="003952"/>
              </a:solidFill>
              <a:latin typeface="Helvetica" panose="020B0604020202020204" pitchFamily="34" charset="0"/>
              <a:cs typeface="Helvetica" panose="020B0604020202020204" pitchFamily="34" charset="0"/>
            </a:endParaRPr>
          </a:p>
          <a:p>
            <a:pPr>
              <a:defRPr/>
            </a:pPr>
            <a:r>
              <a:rPr lang="en-US" sz="1200" i="1" dirty="0" smtClean="0">
                <a:solidFill>
                  <a:srgbClr val="003952"/>
                </a:solidFill>
                <a:latin typeface="Helvetica" panose="020B0604020202020204" pitchFamily="34" charset="0"/>
                <a:cs typeface="Helvetica" panose="020B0604020202020204" pitchFamily="34" charset="0"/>
              </a:rPr>
              <a:t>Broward Meals on Wheels, Plantation, FL </a:t>
            </a:r>
            <a:endParaRPr lang="en-US" sz="1200" dirty="0" smtClean="0">
              <a:solidFill>
                <a:srgbClr val="003952"/>
              </a:solidFill>
              <a:latin typeface="Helvetica" panose="020B0604020202020204" pitchFamily="34" charset="0"/>
              <a:cs typeface="Helvetica" panose="020B0604020202020204" pitchFamily="34" charset="0"/>
            </a:endParaRPr>
          </a:p>
          <a:p>
            <a:pPr>
              <a:defRPr/>
            </a:pPr>
            <a:r>
              <a:rPr lang="en-US" sz="1200" i="1" dirty="0" smtClean="0">
                <a:solidFill>
                  <a:srgbClr val="003952"/>
                </a:solidFill>
                <a:latin typeface="Helvetica" panose="020B0604020202020204" pitchFamily="34" charset="0"/>
                <a:cs typeface="Helvetica" panose="020B0604020202020204" pitchFamily="34" charset="0"/>
              </a:rPr>
              <a:t>Community Meals, Evelyn Rubenstein Jewish Community Center, Houston, TX </a:t>
            </a:r>
            <a:endParaRPr lang="en-US" sz="1200" dirty="0" smtClean="0">
              <a:solidFill>
                <a:srgbClr val="003952"/>
              </a:solidFill>
              <a:latin typeface="Helvetica" panose="020B0604020202020204" pitchFamily="34" charset="0"/>
              <a:cs typeface="Helvetica" panose="020B0604020202020204" pitchFamily="34" charset="0"/>
            </a:endParaRPr>
          </a:p>
          <a:p>
            <a:pPr>
              <a:defRPr/>
            </a:pPr>
            <a:r>
              <a:rPr lang="en-US" sz="1200" i="1" dirty="0" smtClean="0">
                <a:solidFill>
                  <a:srgbClr val="003952"/>
                </a:solidFill>
                <a:latin typeface="Helvetica" panose="020B0604020202020204" pitchFamily="34" charset="0"/>
                <a:cs typeface="Helvetica" panose="020B0604020202020204" pitchFamily="34" charset="0"/>
              </a:rPr>
              <a:t>Interfaith Ministries for Greater Houston, Houston, TX </a:t>
            </a:r>
            <a:endParaRPr lang="en-US" sz="1200" dirty="0" smtClean="0">
              <a:solidFill>
                <a:srgbClr val="003952"/>
              </a:solidFill>
              <a:latin typeface="Helvetica" panose="020B0604020202020204" pitchFamily="34" charset="0"/>
              <a:cs typeface="Helvetica" panose="020B0604020202020204" pitchFamily="34" charset="0"/>
            </a:endParaRPr>
          </a:p>
          <a:p>
            <a:pPr>
              <a:defRPr/>
            </a:pPr>
            <a:r>
              <a:rPr lang="en-US" sz="1200" i="1" dirty="0" smtClean="0">
                <a:solidFill>
                  <a:srgbClr val="003952"/>
                </a:solidFill>
                <a:latin typeface="Helvetica" panose="020B0604020202020204" pitchFamily="34" charset="0"/>
                <a:cs typeface="Helvetica" panose="020B0604020202020204" pitchFamily="34" charset="0"/>
              </a:rPr>
              <a:t>Meals on Wheels of Ocean County, Lakewood, NJ </a:t>
            </a:r>
            <a:endParaRPr lang="en-US" sz="1200" dirty="0" smtClean="0">
              <a:solidFill>
                <a:srgbClr val="003952"/>
              </a:solidFill>
              <a:latin typeface="Helvetica" panose="020B0604020202020204" pitchFamily="34" charset="0"/>
              <a:cs typeface="Helvetica" panose="020B0604020202020204" pitchFamily="34" charset="0"/>
            </a:endParaRPr>
          </a:p>
          <a:p>
            <a:pPr>
              <a:defRPr/>
            </a:pPr>
            <a:r>
              <a:rPr lang="en-US" sz="1200" i="1" dirty="0" smtClean="0">
                <a:solidFill>
                  <a:srgbClr val="003952"/>
                </a:solidFill>
                <a:latin typeface="Helvetica" panose="020B0604020202020204" pitchFamily="34" charset="0"/>
                <a:cs typeface="Helvetica" panose="020B0604020202020204" pitchFamily="34" charset="0"/>
              </a:rPr>
              <a:t>Meals on Wheels of Rhode Island, Providence, RI </a:t>
            </a:r>
            <a:endParaRPr lang="en-US" sz="1200" dirty="0" smtClean="0">
              <a:solidFill>
                <a:srgbClr val="003952"/>
              </a:solidFill>
              <a:latin typeface="Helvetica" panose="020B0604020202020204" pitchFamily="34" charset="0"/>
              <a:cs typeface="Helvetica" panose="020B0604020202020204" pitchFamily="34" charset="0"/>
            </a:endParaRPr>
          </a:p>
          <a:p>
            <a:pPr>
              <a:defRPr/>
            </a:pPr>
            <a:r>
              <a:rPr lang="en-US" sz="1200" i="1" dirty="0" smtClean="0">
                <a:solidFill>
                  <a:srgbClr val="003952"/>
                </a:solidFill>
                <a:latin typeface="Helvetica" panose="020B0604020202020204" pitchFamily="34" charset="0"/>
                <a:cs typeface="Helvetica" panose="020B0604020202020204" pitchFamily="34" charset="0"/>
              </a:rPr>
              <a:t>VNA Meals on Wheels, Dallas, TX</a:t>
            </a:r>
            <a:endParaRPr lang="en-US" sz="1200" dirty="0" smtClean="0">
              <a:solidFill>
                <a:srgbClr val="003952"/>
              </a:solidFill>
              <a:latin typeface="Helvetica" panose="020B0604020202020204" pitchFamily="34" charset="0"/>
              <a:cs typeface="Helvetica"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163704FA-FDC6-422D-9D6A-72B2F2B8420A}" type="slidenum">
              <a:rPr lang="en-US" smtClean="0"/>
              <a:t>8</a:t>
            </a:fld>
            <a:endParaRPr lang="en-US"/>
          </a:p>
        </p:txBody>
      </p:sp>
    </p:spTree>
    <p:extLst>
      <p:ext uri="{BB962C8B-B14F-4D97-AF65-F5344CB8AC3E}">
        <p14:creationId xmlns:p14="http://schemas.microsoft.com/office/powerpoint/2010/main" val="2705161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83972" name="Slide Number Placeholder 3"/>
          <p:cNvSpPr>
            <a:spLocks noGrp="1"/>
          </p:cNvSpPr>
          <p:nvPr>
            <p:ph type="sldNum" sz="quarter" idx="5"/>
          </p:nvPr>
        </p:nvSpPr>
        <p:spPr bwMode="auto">
          <a:noFill/>
          <a:ln>
            <a:miter lim="800000"/>
            <a:headEnd/>
            <a:tailEnd/>
          </a:ln>
        </p:spPr>
        <p:txBody>
          <a:bodyPr/>
          <a:lstStyle/>
          <a:p>
            <a:fld id="{7C1C9E33-AC43-48B8-A09D-ECFBF903612D}" type="slidenum">
              <a:rPr lang="en-US" altLang="en-US" smtClean="0">
                <a:solidFill>
                  <a:prstClr val="black"/>
                </a:solidFill>
              </a:rPr>
              <a:pPr/>
              <a:t>9</a:t>
            </a:fld>
            <a:endParaRPr lang="en-US" altLang="en-US" smtClean="0">
              <a:solidFill>
                <a:prstClr val="black"/>
              </a:solidFill>
            </a:endParaRPr>
          </a:p>
        </p:txBody>
      </p:sp>
    </p:spTree>
    <p:extLst>
      <p:ext uri="{BB962C8B-B14F-4D97-AF65-F5344CB8AC3E}">
        <p14:creationId xmlns:p14="http://schemas.microsoft.com/office/powerpoint/2010/main" val="2333595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smtClean="0"/>
              <a:t>No significant differences between groups or across sites. </a:t>
            </a:r>
          </a:p>
          <a:p>
            <a:pPr eaLnBrk="1" hangingPunct="1">
              <a:spcBef>
                <a:spcPct val="0"/>
              </a:spcBef>
            </a:pPr>
            <a:endParaRPr lang="en-US" altLang="en-US" dirty="0" smtClean="0"/>
          </a:p>
          <a:p>
            <a:pPr eaLnBrk="1" hangingPunct="1">
              <a:spcBef>
                <a:spcPct val="0"/>
              </a:spcBef>
            </a:pPr>
            <a:r>
              <a:rPr lang="en-US" altLang="en-US" dirty="0" smtClean="0"/>
              <a:t>Majority were white female, widowed, had earned a high school degree with an average age of 76. In addition, less</a:t>
            </a:r>
            <a:r>
              <a:rPr lang="en-US" altLang="en-US" baseline="0" dirty="0" smtClean="0"/>
              <a:t> than 1/3 were received Medicaid, 54% were enrolled in a </a:t>
            </a:r>
            <a:r>
              <a:rPr lang="en-US" altLang="en-US" baseline="0" dirty="0" err="1" smtClean="0"/>
              <a:t>Medigap</a:t>
            </a:r>
            <a:r>
              <a:rPr lang="en-US" altLang="en-US" baseline="0" dirty="0" smtClean="0"/>
              <a:t> plan, and 78% had a Medicare Part D plan.  </a:t>
            </a:r>
            <a:endParaRPr lang="en-US" altLang="en-US" dirty="0" smtClean="0"/>
          </a:p>
        </p:txBody>
      </p:sp>
      <p:sp>
        <p:nvSpPr>
          <p:cNvPr id="87044" name="Slide Number Placeholder 3"/>
          <p:cNvSpPr>
            <a:spLocks noGrp="1"/>
          </p:cNvSpPr>
          <p:nvPr>
            <p:ph type="sldNum" sz="quarter" idx="5"/>
          </p:nvPr>
        </p:nvSpPr>
        <p:spPr bwMode="auto">
          <a:noFill/>
          <a:ln>
            <a:miter lim="800000"/>
            <a:headEnd/>
            <a:tailEnd/>
          </a:ln>
        </p:spPr>
        <p:txBody>
          <a:bodyPr/>
          <a:lstStyle/>
          <a:p>
            <a:fld id="{F07AF75A-7498-4F34-833F-87C691C02043}" type="slidenum">
              <a:rPr lang="en-US" altLang="en-US" smtClean="0">
                <a:solidFill>
                  <a:prstClr val="black"/>
                </a:solidFill>
              </a:rPr>
              <a:pPr/>
              <a:t>10</a:t>
            </a:fld>
            <a:endParaRPr lang="en-US" altLang="en-US" smtClean="0">
              <a:solidFill>
                <a:prstClr val="black"/>
              </a:solidFill>
            </a:endParaRPr>
          </a:p>
        </p:txBody>
      </p:sp>
    </p:spTree>
    <p:extLst>
      <p:ext uri="{BB962C8B-B14F-4D97-AF65-F5344CB8AC3E}">
        <p14:creationId xmlns:p14="http://schemas.microsoft.com/office/powerpoint/2010/main" val="3447377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defTabSz="863600" eaLnBrk="1" hangingPunct="1">
              <a:spcBef>
                <a:spcPct val="0"/>
              </a:spcBef>
            </a:pPr>
            <a:r>
              <a:rPr lang="en-US" altLang="en-US" sz="1100" smtClean="0"/>
              <a:t>58% of participants report needing the help of another person with personal care needs because of a physical, mental, or emotional condition. </a:t>
            </a:r>
          </a:p>
          <a:p>
            <a:pPr defTabSz="863600" eaLnBrk="1" hangingPunct="1">
              <a:spcBef>
                <a:spcPct val="0"/>
              </a:spcBef>
            </a:pPr>
            <a:endParaRPr lang="en-US" altLang="en-US" sz="1100" smtClean="0"/>
          </a:p>
          <a:p>
            <a:pPr defTabSz="863600" eaLnBrk="1" hangingPunct="1">
              <a:spcBef>
                <a:spcPct val="0"/>
              </a:spcBef>
            </a:pPr>
            <a:r>
              <a:rPr lang="en-US" altLang="en-US" sz="1100" smtClean="0"/>
              <a:t>When asked about the future, only 63% of participants said that they have friends or relatives who would be willing and able to help them over a long period of time if they needed help with basic personal care activities.  </a:t>
            </a:r>
          </a:p>
          <a:p>
            <a:pPr defTabSz="863600" eaLnBrk="1" hangingPunct="1">
              <a:spcBef>
                <a:spcPct val="0"/>
              </a:spcBef>
            </a:pPr>
            <a:endParaRPr lang="en-US" altLang="en-US" smtClean="0"/>
          </a:p>
        </p:txBody>
      </p:sp>
      <p:sp>
        <p:nvSpPr>
          <p:cNvPr id="88068" name="Slide Number Placeholder 3"/>
          <p:cNvSpPr>
            <a:spLocks noGrp="1"/>
          </p:cNvSpPr>
          <p:nvPr>
            <p:ph type="sldNum" sz="quarter" idx="5"/>
          </p:nvPr>
        </p:nvSpPr>
        <p:spPr bwMode="auto">
          <a:noFill/>
          <a:ln>
            <a:miter lim="800000"/>
            <a:headEnd/>
            <a:tailEnd/>
          </a:ln>
        </p:spPr>
        <p:txBody>
          <a:bodyPr/>
          <a:lstStyle/>
          <a:p>
            <a:fld id="{0CA0AC35-8C81-44B5-8661-74C19F5AB095}" type="slidenum">
              <a:rPr lang="en-US" altLang="en-US" smtClean="0">
                <a:solidFill>
                  <a:prstClr val="black"/>
                </a:solidFill>
              </a:rPr>
              <a:pPr/>
              <a:t>11</a:t>
            </a:fld>
            <a:endParaRPr lang="en-US" altLang="en-US" smtClean="0">
              <a:solidFill>
                <a:prstClr val="black"/>
              </a:solidFill>
            </a:endParaRPr>
          </a:p>
        </p:txBody>
      </p:sp>
    </p:spTree>
    <p:extLst>
      <p:ext uri="{BB962C8B-B14F-4D97-AF65-F5344CB8AC3E}">
        <p14:creationId xmlns:p14="http://schemas.microsoft.com/office/powerpoint/2010/main" val="1055970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defTabSz="863600" eaLnBrk="1" hangingPunct="1">
              <a:spcBef>
                <a:spcPct val="0"/>
              </a:spcBef>
            </a:pPr>
            <a:r>
              <a:rPr lang="en-US" altLang="en-US" sz="1100" smtClean="0"/>
              <a:t>58% of participants report needing the help of another person with personal care needs because of a physical, mental, or emotional condition. </a:t>
            </a:r>
          </a:p>
          <a:p>
            <a:pPr defTabSz="863600" eaLnBrk="1" hangingPunct="1">
              <a:spcBef>
                <a:spcPct val="0"/>
              </a:spcBef>
            </a:pPr>
            <a:endParaRPr lang="en-US" altLang="en-US" sz="1100" smtClean="0"/>
          </a:p>
          <a:p>
            <a:pPr defTabSz="863600" eaLnBrk="1" hangingPunct="1">
              <a:spcBef>
                <a:spcPct val="0"/>
              </a:spcBef>
            </a:pPr>
            <a:r>
              <a:rPr lang="en-US" altLang="en-US" sz="1100" smtClean="0"/>
              <a:t>When asked about the future, only 63% of participants said that they have friends or relatives who would be willing and able to help them over a long period of time if they needed help with basic personal care activities.  </a:t>
            </a:r>
          </a:p>
          <a:p>
            <a:pPr defTabSz="863600" eaLnBrk="1" hangingPunct="1">
              <a:spcBef>
                <a:spcPct val="0"/>
              </a:spcBef>
            </a:pPr>
            <a:endParaRPr lang="en-US" altLang="en-US" smtClean="0"/>
          </a:p>
        </p:txBody>
      </p:sp>
      <p:sp>
        <p:nvSpPr>
          <p:cNvPr id="88068" name="Slide Number Placeholder 3"/>
          <p:cNvSpPr>
            <a:spLocks noGrp="1"/>
          </p:cNvSpPr>
          <p:nvPr>
            <p:ph type="sldNum" sz="quarter" idx="5"/>
          </p:nvPr>
        </p:nvSpPr>
        <p:spPr bwMode="auto">
          <a:noFill/>
          <a:ln>
            <a:miter lim="800000"/>
            <a:headEnd/>
            <a:tailEnd/>
          </a:ln>
        </p:spPr>
        <p:txBody>
          <a:bodyPr/>
          <a:lstStyle/>
          <a:p>
            <a:fld id="{0CA0AC35-8C81-44B5-8661-74C19F5AB095}" type="slidenum">
              <a:rPr lang="en-US" altLang="en-US" smtClean="0">
                <a:solidFill>
                  <a:prstClr val="black"/>
                </a:solidFill>
              </a:rPr>
              <a:pPr/>
              <a:t>12</a:t>
            </a:fld>
            <a:endParaRPr lang="en-US" altLang="en-US" smtClean="0">
              <a:solidFill>
                <a:prstClr val="black"/>
              </a:solidFill>
            </a:endParaRPr>
          </a:p>
        </p:txBody>
      </p:sp>
    </p:spTree>
    <p:extLst>
      <p:ext uri="{BB962C8B-B14F-4D97-AF65-F5344CB8AC3E}">
        <p14:creationId xmlns:p14="http://schemas.microsoft.com/office/powerpoint/2010/main" val="2242214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smtClean="0"/>
              <a:t>When asked about social support, only 59% of </a:t>
            </a:r>
            <a:r>
              <a:rPr lang="en-US" altLang="en-US" dirty="0" err="1" smtClean="0"/>
              <a:t>partinat</a:t>
            </a:r>
            <a:r>
              <a:rPr lang="en-US" altLang="en-US" baseline="0" dirty="0" smtClean="0"/>
              <a:t> reporting having contact with friends or family. An additional 24% reporting having contact with friends or family once or twice a week, 10% have contact once or twice a month, and 8% </a:t>
            </a:r>
            <a:r>
              <a:rPr lang="en-US" altLang="en-US" baseline="0" dirty="0" err="1" smtClean="0"/>
              <a:t>reporti</a:t>
            </a:r>
            <a:r>
              <a:rPr lang="en-US" altLang="en-US" baseline="0" dirty="0" smtClean="0"/>
              <a:t> having </a:t>
            </a:r>
            <a:r>
              <a:rPr lang="en-US" altLang="en-US" baseline="0" dirty="0" err="1" smtClean="0"/>
              <a:t>ocntact</a:t>
            </a:r>
            <a:r>
              <a:rPr lang="en-US" altLang="en-US" baseline="0" dirty="0" smtClean="0"/>
              <a:t> less than once a month. </a:t>
            </a:r>
          </a:p>
          <a:p>
            <a:pPr eaLnBrk="1" hangingPunct="1">
              <a:spcBef>
                <a:spcPct val="0"/>
              </a:spcBef>
            </a:pPr>
            <a:endParaRPr lang="en-US" altLang="en-US" baseline="0" dirty="0" smtClean="0"/>
          </a:p>
          <a:p>
            <a:pPr eaLnBrk="1" hangingPunct="1">
              <a:spcBef>
                <a:spcPct val="0"/>
              </a:spcBef>
            </a:pPr>
            <a:r>
              <a:rPr lang="en-US" altLang="en-US" dirty="0" smtClean="0"/>
              <a:t>13% have </a:t>
            </a:r>
            <a:r>
              <a:rPr lang="en-US" altLang="en-US" dirty="0" err="1" smtClean="0"/>
              <a:t>noone</a:t>
            </a:r>
            <a:r>
              <a:rPr lang="en-US" altLang="en-US" dirty="0" smtClean="0"/>
              <a:t> to call on for help</a:t>
            </a:r>
          </a:p>
          <a:p>
            <a:pPr eaLnBrk="1" hangingPunct="1">
              <a:spcBef>
                <a:spcPct val="0"/>
              </a:spcBef>
            </a:pPr>
            <a:endParaRPr lang="en-US" altLang="en-US" dirty="0" smtClean="0"/>
          </a:p>
          <a:p>
            <a:pPr eaLnBrk="1" hangingPunct="1">
              <a:spcBef>
                <a:spcPct val="0"/>
              </a:spcBef>
            </a:pPr>
            <a:r>
              <a:rPr lang="en-US" altLang="en-US" dirty="0" smtClean="0"/>
              <a:t>Suggests that a</a:t>
            </a:r>
            <a:r>
              <a:rPr lang="en-US" altLang="en-US" baseline="0" dirty="0" smtClean="0"/>
              <a:t> somewhat alarming proportion of older adults on waiting lists for MOW have limited if any social support.</a:t>
            </a:r>
            <a:endParaRPr lang="en-US" altLang="en-US" dirty="0" smtClean="0"/>
          </a:p>
        </p:txBody>
      </p:sp>
      <p:sp>
        <p:nvSpPr>
          <p:cNvPr id="89092" name="Slide Number Placeholder 3"/>
          <p:cNvSpPr>
            <a:spLocks noGrp="1"/>
          </p:cNvSpPr>
          <p:nvPr>
            <p:ph type="sldNum" sz="quarter" idx="5"/>
          </p:nvPr>
        </p:nvSpPr>
        <p:spPr bwMode="auto">
          <a:noFill/>
          <a:ln>
            <a:miter lim="800000"/>
            <a:headEnd/>
            <a:tailEnd/>
          </a:ln>
        </p:spPr>
        <p:txBody>
          <a:bodyPr/>
          <a:lstStyle/>
          <a:p>
            <a:fld id="{E58A5A4C-DD08-4002-932D-467CA2380620}" type="slidenum">
              <a:rPr lang="en-US" altLang="en-US" smtClean="0">
                <a:solidFill>
                  <a:prstClr val="black"/>
                </a:solidFill>
              </a:rPr>
              <a:pPr/>
              <a:t>13</a:t>
            </a:fld>
            <a:endParaRPr lang="en-US" altLang="en-US" smtClean="0">
              <a:solidFill>
                <a:prstClr val="black"/>
              </a:solidFill>
            </a:endParaRPr>
          </a:p>
        </p:txBody>
      </p:sp>
    </p:spTree>
    <p:extLst>
      <p:ext uri="{BB962C8B-B14F-4D97-AF65-F5344CB8AC3E}">
        <p14:creationId xmlns:p14="http://schemas.microsoft.com/office/powerpoint/2010/main" val="2914019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defTabSz="863600" eaLnBrk="1" hangingPunct="1">
              <a:spcBef>
                <a:spcPct val="0"/>
              </a:spcBef>
            </a:pPr>
            <a:r>
              <a:rPr lang="en-US" altLang="en-US" sz="1100" smtClean="0"/>
              <a:t>We also queried participants about factors that have shown to be related to nutritional risk by adapting questions from the Revised Nutrition Screening Initiative Checklist.</a:t>
            </a:r>
            <a:r>
              <a:rPr lang="en-US" altLang="en-US" sz="1100" baseline="30000" smtClean="0"/>
              <a:t>20</a:t>
            </a:r>
            <a:r>
              <a:rPr lang="en-US" altLang="en-US" sz="1100" smtClean="0"/>
              <a:t> Individuals on waiting lists for home-delivered meals exhibited symptoms of nutritional risks: 47% reported eating alone for every meal, , 45% reported not having enough money to buy the food they needed, 51% of participants reported gaining or losing 10 pounds in the past 6 months without wanting to and 88% reported that they take three or more medications per day. </a:t>
            </a:r>
          </a:p>
          <a:p>
            <a:pPr defTabSz="863600" eaLnBrk="1" hangingPunct="1">
              <a:spcBef>
                <a:spcPct val="0"/>
              </a:spcBef>
            </a:pPr>
            <a:endParaRPr lang="en-US" altLang="en-US" smtClean="0"/>
          </a:p>
        </p:txBody>
      </p:sp>
      <p:sp>
        <p:nvSpPr>
          <p:cNvPr id="90116" name="Slide Number Placeholder 3"/>
          <p:cNvSpPr>
            <a:spLocks noGrp="1"/>
          </p:cNvSpPr>
          <p:nvPr>
            <p:ph type="sldNum" sz="quarter" idx="5"/>
          </p:nvPr>
        </p:nvSpPr>
        <p:spPr bwMode="auto">
          <a:noFill/>
          <a:ln>
            <a:miter lim="800000"/>
            <a:headEnd/>
            <a:tailEnd/>
          </a:ln>
        </p:spPr>
        <p:txBody>
          <a:bodyPr/>
          <a:lstStyle/>
          <a:p>
            <a:fld id="{7C3A94E0-A13D-49CC-B2E9-5FEC1FD0D7D1}" type="slidenum">
              <a:rPr lang="en-US" altLang="en-US" smtClean="0">
                <a:solidFill>
                  <a:prstClr val="black"/>
                </a:solidFill>
              </a:rPr>
              <a:pPr/>
              <a:t>14</a:t>
            </a:fld>
            <a:endParaRPr lang="en-US" altLang="en-US" smtClean="0">
              <a:solidFill>
                <a:prstClr val="black"/>
              </a:solidFill>
            </a:endParaRPr>
          </a:p>
        </p:txBody>
      </p:sp>
    </p:spTree>
    <p:extLst>
      <p:ext uri="{BB962C8B-B14F-4D97-AF65-F5344CB8AC3E}">
        <p14:creationId xmlns:p14="http://schemas.microsoft.com/office/powerpoint/2010/main" val="3876291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smtClean="0"/>
              <a:t>Have</a:t>
            </a:r>
            <a:r>
              <a:rPr lang="en-US" altLang="en-US" baseline="0" dirty="0" smtClean="0"/>
              <a:t> significantly worse self rated health</a:t>
            </a:r>
            <a:endParaRPr lang="en-US" altLang="en-US" dirty="0" smtClean="0"/>
          </a:p>
          <a:p>
            <a:pPr eaLnBrk="1" hangingPunct="1">
              <a:spcBef>
                <a:spcPct val="0"/>
              </a:spcBef>
            </a:pPr>
            <a:r>
              <a:rPr lang="en-US" altLang="en-US" dirty="0" smtClean="0"/>
              <a:t>71% of MTAM sample rated their self rated health as fair to poor compared to 26% of seniors, nationally</a:t>
            </a:r>
          </a:p>
        </p:txBody>
      </p:sp>
      <p:sp>
        <p:nvSpPr>
          <p:cNvPr id="92164" name="Slide Number Placeholder 3"/>
          <p:cNvSpPr>
            <a:spLocks noGrp="1"/>
          </p:cNvSpPr>
          <p:nvPr>
            <p:ph type="sldNum" sz="quarter" idx="5"/>
          </p:nvPr>
        </p:nvSpPr>
        <p:spPr bwMode="auto">
          <a:noFill/>
          <a:ln>
            <a:miter lim="800000"/>
            <a:headEnd/>
            <a:tailEnd/>
          </a:ln>
        </p:spPr>
        <p:txBody>
          <a:bodyPr/>
          <a:lstStyle/>
          <a:p>
            <a:fld id="{6789C2C0-7463-4CA1-8DA2-FD6438C105D6}" type="slidenum">
              <a:rPr lang="en-US" altLang="en-US" smtClean="0">
                <a:solidFill>
                  <a:prstClr val="black"/>
                </a:solidFill>
              </a:rPr>
              <a:pPr/>
              <a:t>15</a:t>
            </a:fld>
            <a:endParaRPr lang="en-US" altLang="en-US" smtClean="0">
              <a:solidFill>
                <a:prstClr val="black"/>
              </a:solidFill>
            </a:endParaRPr>
          </a:p>
        </p:txBody>
      </p:sp>
    </p:spTree>
    <p:extLst>
      <p:ext uri="{BB962C8B-B14F-4D97-AF65-F5344CB8AC3E}">
        <p14:creationId xmlns:p14="http://schemas.microsoft.com/office/powerpoint/2010/main" val="3844212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en-US" dirty="0" smtClean="0"/>
              <a:t>Twice as likely to screen positive for depression and anxiety. </a:t>
            </a:r>
          </a:p>
          <a:p>
            <a:r>
              <a:rPr lang="en-US" altLang="en-US" dirty="0" smtClean="0"/>
              <a:t>Specifically, </a:t>
            </a:r>
          </a:p>
        </p:txBody>
      </p:sp>
      <p:sp>
        <p:nvSpPr>
          <p:cNvPr id="93188" name="Slide Number Placeholder 3"/>
          <p:cNvSpPr>
            <a:spLocks noGrp="1"/>
          </p:cNvSpPr>
          <p:nvPr>
            <p:ph type="sldNum" sz="quarter" idx="5"/>
          </p:nvPr>
        </p:nvSpPr>
        <p:spPr bwMode="auto">
          <a:noFill/>
          <a:ln>
            <a:miter lim="800000"/>
            <a:headEnd/>
            <a:tailEnd/>
          </a:ln>
        </p:spPr>
        <p:txBody>
          <a:bodyPr/>
          <a:lstStyle/>
          <a:p>
            <a:fld id="{4AAAD28E-7FF5-4213-91C3-19435B193C69}" type="slidenum">
              <a:rPr lang="en-US" altLang="en-US" smtClean="0">
                <a:solidFill>
                  <a:prstClr val="black"/>
                </a:solidFill>
              </a:rPr>
              <a:pPr/>
              <a:t>16</a:t>
            </a:fld>
            <a:endParaRPr lang="en-US" altLang="en-US" smtClean="0">
              <a:solidFill>
                <a:prstClr val="black"/>
              </a:solidFill>
            </a:endParaRPr>
          </a:p>
        </p:txBody>
      </p:sp>
    </p:spTree>
    <p:extLst>
      <p:ext uri="{BB962C8B-B14F-4D97-AF65-F5344CB8AC3E}">
        <p14:creationId xmlns:p14="http://schemas.microsoft.com/office/powerpoint/2010/main" val="3762403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examining falls, we</a:t>
            </a:r>
            <a:r>
              <a:rPr lang="en-US" baseline="0" dirty="0" smtClean="0"/>
              <a:t> found that individuals were more likely to have fallen in the past month</a:t>
            </a:r>
          </a:p>
          <a:p>
            <a:r>
              <a:rPr lang="en-US" baseline="0" dirty="0" smtClean="0"/>
              <a:t>Fell on average 2.2 times ranging from 2-20 falls</a:t>
            </a:r>
          </a:p>
          <a:p>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17</a:t>
            </a:fld>
            <a:endParaRPr lang="en-US" altLang="en-US">
              <a:solidFill>
                <a:prstClr val="black"/>
              </a:solidFill>
            </a:endParaRPr>
          </a:p>
        </p:txBody>
      </p:sp>
    </p:spTree>
    <p:extLst>
      <p:ext uri="{BB962C8B-B14F-4D97-AF65-F5344CB8AC3E}">
        <p14:creationId xmlns:p14="http://schemas.microsoft.com/office/powerpoint/2010/main" val="1248235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z="1100" smtClean="0"/>
              <a:t>Also, of those who need help shopping with groceries, 12% do not have someone to help them</a:t>
            </a:r>
          </a:p>
          <a:p>
            <a:pPr eaLnBrk="1" hangingPunct="1">
              <a:spcBef>
                <a:spcPct val="0"/>
              </a:spcBef>
            </a:pPr>
            <a:r>
              <a:rPr lang="en-US" altLang="en-US" sz="1100" smtClean="0"/>
              <a:t>Of those who need help preparing or heating up food, 25% do not have someone to help.	</a:t>
            </a:r>
          </a:p>
          <a:p>
            <a:pPr eaLnBrk="1" hangingPunct="1">
              <a:spcBef>
                <a:spcPct val="0"/>
              </a:spcBef>
            </a:pPr>
            <a:r>
              <a:rPr lang="en-US" altLang="en-US" sz="1100" smtClean="0"/>
              <a:t> </a:t>
            </a:r>
            <a:endParaRPr lang="en-US" altLang="en-US" smtClean="0"/>
          </a:p>
        </p:txBody>
      </p:sp>
      <p:sp>
        <p:nvSpPr>
          <p:cNvPr id="94212" name="Slide Number Placeholder 3"/>
          <p:cNvSpPr>
            <a:spLocks noGrp="1"/>
          </p:cNvSpPr>
          <p:nvPr>
            <p:ph type="sldNum" sz="quarter" idx="5"/>
          </p:nvPr>
        </p:nvSpPr>
        <p:spPr bwMode="auto">
          <a:noFill/>
          <a:ln>
            <a:miter lim="800000"/>
            <a:headEnd/>
            <a:tailEnd/>
          </a:ln>
        </p:spPr>
        <p:txBody>
          <a:bodyPr/>
          <a:lstStyle/>
          <a:p>
            <a:fld id="{E1C32AB6-AAC9-4B5A-B82D-0FFAA2ADA6C2}" type="slidenum">
              <a:rPr lang="en-US" altLang="en-US" smtClean="0">
                <a:solidFill>
                  <a:prstClr val="black"/>
                </a:solidFill>
              </a:rPr>
              <a:pPr/>
              <a:t>18</a:t>
            </a:fld>
            <a:endParaRPr lang="en-US" altLang="en-US" smtClean="0">
              <a:solidFill>
                <a:prstClr val="black"/>
              </a:solidFill>
            </a:endParaRPr>
          </a:p>
        </p:txBody>
      </p:sp>
    </p:spTree>
    <p:extLst>
      <p:ext uri="{BB962C8B-B14F-4D97-AF65-F5344CB8AC3E}">
        <p14:creationId xmlns:p14="http://schemas.microsoft.com/office/powerpoint/2010/main" val="2972170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t>Two times higher likelihood of having exterior hazards</a:t>
            </a:r>
          </a:p>
        </p:txBody>
      </p:sp>
      <p:sp>
        <p:nvSpPr>
          <p:cNvPr id="96260" name="Slide Number Placeholder 3"/>
          <p:cNvSpPr>
            <a:spLocks noGrp="1"/>
          </p:cNvSpPr>
          <p:nvPr>
            <p:ph type="sldNum" sz="quarter" idx="5"/>
          </p:nvPr>
        </p:nvSpPr>
        <p:spPr bwMode="auto">
          <a:noFill/>
          <a:ln>
            <a:miter lim="800000"/>
            <a:headEnd/>
            <a:tailEnd/>
          </a:ln>
        </p:spPr>
        <p:txBody>
          <a:bodyPr/>
          <a:lstStyle/>
          <a:p>
            <a:fld id="{85562D85-391C-4EFB-89B0-AD2CC8D828E9}" type="slidenum">
              <a:rPr lang="en-US" altLang="en-US" smtClean="0">
                <a:solidFill>
                  <a:prstClr val="black"/>
                </a:solidFill>
              </a:rPr>
              <a:pPr/>
              <a:t>19</a:t>
            </a:fld>
            <a:endParaRPr lang="en-US" altLang="en-US" smtClean="0">
              <a:solidFill>
                <a:prstClr val="black"/>
              </a:solidFill>
            </a:endParaRPr>
          </a:p>
        </p:txBody>
      </p:sp>
    </p:spTree>
    <p:extLst>
      <p:ext uri="{BB962C8B-B14F-4D97-AF65-F5344CB8AC3E}">
        <p14:creationId xmlns:p14="http://schemas.microsoft.com/office/powerpoint/2010/main" val="10717354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t>Greatest differences inside the home… the most troubling given that these folks are homebound</a:t>
            </a:r>
          </a:p>
          <a:p>
            <a:pPr eaLnBrk="1" hangingPunct="1">
              <a:spcBef>
                <a:spcPct val="0"/>
              </a:spcBef>
            </a:pPr>
            <a:r>
              <a:rPr lang="en-US" altLang="en-US" smtClean="0"/>
              <a:t>3-5 times more likely to have interior hazards</a:t>
            </a:r>
          </a:p>
        </p:txBody>
      </p:sp>
      <p:sp>
        <p:nvSpPr>
          <p:cNvPr id="97284" name="Slide Number Placeholder 3"/>
          <p:cNvSpPr>
            <a:spLocks noGrp="1"/>
          </p:cNvSpPr>
          <p:nvPr>
            <p:ph type="sldNum" sz="quarter" idx="5"/>
          </p:nvPr>
        </p:nvSpPr>
        <p:spPr bwMode="auto">
          <a:noFill/>
          <a:ln>
            <a:miter lim="800000"/>
            <a:headEnd/>
            <a:tailEnd/>
          </a:ln>
        </p:spPr>
        <p:txBody>
          <a:bodyPr/>
          <a:lstStyle/>
          <a:p>
            <a:fld id="{A69653CA-220F-40CD-AED4-BFACD5DF4CF9}" type="slidenum">
              <a:rPr lang="en-US" altLang="en-US" smtClean="0">
                <a:solidFill>
                  <a:prstClr val="black"/>
                </a:solidFill>
              </a:rPr>
              <a:pPr/>
              <a:t>20</a:t>
            </a:fld>
            <a:endParaRPr lang="en-US" altLang="en-US" smtClean="0">
              <a:solidFill>
                <a:prstClr val="black"/>
              </a:solidFill>
            </a:endParaRPr>
          </a:p>
        </p:txBody>
      </p:sp>
    </p:spTree>
    <p:extLst>
      <p:ext uri="{BB962C8B-B14F-4D97-AF65-F5344CB8AC3E}">
        <p14:creationId xmlns:p14="http://schemas.microsoft.com/office/powerpoint/2010/main" val="3495044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defTabSz="863600" eaLnBrk="1" hangingPunct="1">
              <a:spcBef>
                <a:spcPct val="0"/>
              </a:spcBef>
            </a:pPr>
            <a:endParaRPr lang="en-US" altLang="en-US" dirty="0" smtClean="0"/>
          </a:p>
        </p:txBody>
      </p:sp>
      <p:sp>
        <p:nvSpPr>
          <p:cNvPr id="88068" name="Slide Number Placeholder 3"/>
          <p:cNvSpPr>
            <a:spLocks noGrp="1"/>
          </p:cNvSpPr>
          <p:nvPr>
            <p:ph type="sldNum" sz="quarter" idx="5"/>
          </p:nvPr>
        </p:nvSpPr>
        <p:spPr bwMode="auto">
          <a:noFill/>
          <a:ln>
            <a:miter lim="800000"/>
            <a:headEnd/>
            <a:tailEnd/>
          </a:ln>
        </p:spPr>
        <p:txBody>
          <a:bodyPr/>
          <a:lstStyle/>
          <a:p>
            <a:fld id="{0CA0AC35-8C81-44B5-8661-74C19F5AB095}" type="slidenum">
              <a:rPr lang="en-US" altLang="en-US" smtClean="0">
                <a:solidFill>
                  <a:prstClr val="black"/>
                </a:solidFill>
              </a:rPr>
              <a:pPr/>
              <a:t>21</a:t>
            </a:fld>
            <a:endParaRPr lang="en-US" altLang="en-US" smtClean="0">
              <a:solidFill>
                <a:prstClr val="black"/>
              </a:solidFill>
            </a:endParaRPr>
          </a:p>
        </p:txBody>
      </p:sp>
    </p:spTree>
    <p:extLst>
      <p:ext uri="{BB962C8B-B14F-4D97-AF65-F5344CB8AC3E}">
        <p14:creationId xmlns:p14="http://schemas.microsoft.com/office/powerpoint/2010/main" val="52779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0356" name="Slide Number Placeholder 3"/>
          <p:cNvSpPr>
            <a:spLocks noGrp="1"/>
          </p:cNvSpPr>
          <p:nvPr>
            <p:ph type="sldNum" sz="quarter" idx="5"/>
          </p:nvPr>
        </p:nvSpPr>
        <p:spPr bwMode="auto">
          <a:noFill/>
          <a:ln>
            <a:miter lim="800000"/>
            <a:headEnd/>
            <a:tailEnd/>
          </a:ln>
        </p:spPr>
        <p:txBody>
          <a:bodyPr/>
          <a:lstStyle/>
          <a:p>
            <a:fld id="{1458E30C-8C85-4D2F-8B3D-9D869AC29760}" type="slidenum">
              <a:rPr lang="en-US" altLang="en-US" smtClean="0">
                <a:solidFill>
                  <a:prstClr val="black"/>
                </a:solidFill>
              </a:rPr>
              <a:pPr/>
              <a:t>22</a:t>
            </a:fld>
            <a:endParaRPr lang="en-US" altLang="en-US" smtClean="0">
              <a:solidFill>
                <a:prstClr val="black"/>
              </a:solidFill>
            </a:endParaRPr>
          </a:p>
        </p:txBody>
      </p:sp>
    </p:spTree>
    <p:extLst>
      <p:ext uri="{BB962C8B-B14F-4D97-AF65-F5344CB8AC3E}">
        <p14:creationId xmlns:p14="http://schemas.microsoft.com/office/powerpoint/2010/main" val="13702033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smtClean="0"/>
          </a:p>
        </p:txBody>
      </p:sp>
      <p:sp>
        <p:nvSpPr>
          <p:cNvPr id="102404" name="Slide Number Placeholder 3"/>
          <p:cNvSpPr>
            <a:spLocks noGrp="1"/>
          </p:cNvSpPr>
          <p:nvPr>
            <p:ph type="sldNum" sz="quarter" idx="5"/>
          </p:nvPr>
        </p:nvSpPr>
        <p:spPr bwMode="auto">
          <a:noFill/>
          <a:ln>
            <a:miter lim="800000"/>
            <a:headEnd/>
            <a:tailEnd/>
          </a:ln>
        </p:spPr>
        <p:txBody>
          <a:bodyPr/>
          <a:lstStyle/>
          <a:p>
            <a:fld id="{F419661B-993D-4AE8-B249-884611397CA8}" type="slidenum">
              <a:rPr lang="en-US" altLang="en-US" smtClean="0">
                <a:solidFill>
                  <a:prstClr val="black"/>
                </a:solidFill>
              </a:rPr>
              <a:pPr/>
              <a:t>23</a:t>
            </a:fld>
            <a:endParaRPr lang="en-US" altLang="en-US" smtClean="0">
              <a:solidFill>
                <a:prstClr val="black"/>
              </a:solidFill>
            </a:endParaRPr>
          </a:p>
        </p:txBody>
      </p:sp>
    </p:spTree>
    <p:extLst>
      <p:ext uri="{BB962C8B-B14F-4D97-AF65-F5344CB8AC3E}">
        <p14:creationId xmlns:p14="http://schemas.microsoft.com/office/powerpoint/2010/main" val="1004430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en-US" dirty="0" smtClean="0"/>
              <a:t>When we examine improvement in ratings of how often individuals who live alone feel isolated, we see a statistically significant difference by group. Specifically,</a:t>
            </a:r>
            <a:r>
              <a:rPr lang="en-US" altLang="en-US" baseline="0" dirty="0" smtClean="0"/>
              <a:t> 36% </a:t>
            </a:r>
            <a:endParaRPr lang="en-US" altLang="en-US" dirty="0" smtClean="0"/>
          </a:p>
        </p:txBody>
      </p:sp>
      <p:sp>
        <p:nvSpPr>
          <p:cNvPr id="103428" name="Slide Number Placeholder 3"/>
          <p:cNvSpPr>
            <a:spLocks noGrp="1"/>
          </p:cNvSpPr>
          <p:nvPr>
            <p:ph type="sldNum" sz="quarter" idx="5"/>
          </p:nvPr>
        </p:nvSpPr>
        <p:spPr bwMode="auto">
          <a:noFill/>
          <a:ln>
            <a:miter lim="800000"/>
            <a:headEnd/>
            <a:tailEnd/>
          </a:ln>
        </p:spPr>
        <p:txBody>
          <a:bodyPr/>
          <a:lstStyle/>
          <a:p>
            <a:fld id="{495B2CE6-0128-45D1-9EFC-49306F5996CF}" type="slidenum">
              <a:rPr lang="en-US" altLang="en-US" smtClean="0">
                <a:solidFill>
                  <a:prstClr val="black"/>
                </a:solidFill>
              </a:rPr>
              <a:pPr/>
              <a:t>24</a:t>
            </a:fld>
            <a:endParaRPr lang="en-US" altLang="en-US" smtClean="0">
              <a:solidFill>
                <a:prstClr val="black"/>
              </a:solidFill>
            </a:endParaRPr>
          </a:p>
        </p:txBody>
      </p:sp>
    </p:spTree>
    <p:extLst>
      <p:ext uri="{BB962C8B-B14F-4D97-AF65-F5344CB8AC3E}">
        <p14:creationId xmlns:p14="http://schemas.microsoft.com/office/powerpoint/2010/main" val="743726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used the three items</a:t>
            </a:r>
            <a:r>
              <a:rPr lang="en-US" baseline="0" dirty="0" smtClean="0"/>
              <a:t> that </a:t>
            </a:r>
            <a:r>
              <a:rPr lang="en-US" baseline="0" dirty="0" err="1" smtClean="0"/>
              <a:t>compreise</a:t>
            </a:r>
            <a:r>
              <a:rPr lang="en-US" baseline="0" dirty="0" smtClean="0"/>
              <a:t> the UCLA </a:t>
            </a:r>
            <a:r>
              <a:rPr lang="en-US" baseline="0" dirty="0" err="1" smtClean="0"/>
              <a:t>loneliess</a:t>
            </a:r>
            <a:r>
              <a:rPr lang="en-US" baseline="0" dirty="0" smtClean="0"/>
              <a:t> scale to create a </a:t>
            </a:r>
            <a:r>
              <a:rPr lang="en-US" baseline="0" dirty="0" err="1" smtClean="0"/>
              <a:t>lonenliess</a:t>
            </a:r>
            <a:r>
              <a:rPr lang="en-US" baseline="0" dirty="0" smtClean="0"/>
              <a:t> score for individuals at baseline and </a:t>
            </a:r>
            <a:r>
              <a:rPr lang="en-US" baseline="0" dirty="0" err="1" smtClean="0"/>
              <a:t>loniless</a:t>
            </a:r>
            <a:r>
              <a:rPr lang="en-US" baseline="0" dirty="0" smtClean="0"/>
              <a:t>. </a:t>
            </a:r>
          </a:p>
          <a:p>
            <a:r>
              <a:rPr lang="en-US" baseline="0" dirty="0" smtClean="0"/>
              <a:t>Together, these three items assess the experience or </a:t>
            </a:r>
            <a:r>
              <a:rPr lang="en-US" baseline="0" dirty="0" err="1" smtClean="0"/>
              <a:t>percetion</a:t>
            </a:r>
            <a:r>
              <a:rPr lang="en-US" baseline="0" dirty="0" smtClean="0"/>
              <a:t> of a lack of close </a:t>
            </a:r>
            <a:r>
              <a:rPr lang="en-US" baseline="0" dirty="0" err="1" smtClean="0"/>
              <a:t>and.or</a:t>
            </a:r>
            <a:r>
              <a:rPr lang="en-US" baseline="0" dirty="0" smtClean="0"/>
              <a:t> emotionally </a:t>
            </a:r>
            <a:r>
              <a:rPr lang="en-US" baseline="0" dirty="0" err="1" smtClean="0"/>
              <a:t>satisfsying</a:t>
            </a:r>
            <a:r>
              <a:rPr lang="en-US" baseline="0" dirty="0" smtClean="0"/>
              <a:t> relationships. </a:t>
            </a:r>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25</a:t>
            </a:fld>
            <a:endParaRPr lang="en-US" altLang="en-US">
              <a:solidFill>
                <a:prstClr val="black"/>
              </a:solidFill>
            </a:endParaRPr>
          </a:p>
        </p:txBody>
      </p:sp>
    </p:spTree>
    <p:extLst>
      <p:ext uri="{BB962C8B-B14F-4D97-AF65-F5344CB8AC3E}">
        <p14:creationId xmlns:p14="http://schemas.microsoft.com/office/powerpoint/2010/main" val="637029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stratified by the sample to examine improvement in loneliness among individuals that live alone, we found grater rates of improvement among the groups receiving meals. Specifically 46% of participants receiving daily-delivered</a:t>
            </a:r>
            <a:r>
              <a:rPr lang="en-US" baseline="0" dirty="0" smtClean="0"/>
              <a:t> meals and 45% receiving weekly frozen meals reported less loneliness at follow-up compared to 28% of the control group. </a:t>
            </a:r>
          </a:p>
          <a:p>
            <a:r>
              <a:rPr lang="en-US" baseline="0" dirty="0" smtClean="0"/>
              <a:t>While only marginally significant, this suggest that HDM may improve loneliness of individuals living alone. </a:t>
            </a:r>
          </a:p>
          <a:p>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26</a:t>
            </a:fld>
            <a:endParaRPr lang="en-US" altLang="en-US">
              <a:solidFill>
                <a:prstClr val="black"/>
              </a:solidFill>
            </a:endParaRPr>
          </a:p>
        </p:txBody>
      </p:sp>
    </p:spTree>
    <p:extLst>
      <p:ext uri="{BB962C8B-B14F-4D97-AF65-F5344CB8AC3E}">
        <p14:creationId xmlns:p14="http://schemas.microsoft.com/office/powerpoint/2010/main" val="2062136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Almost 1/3 that</a:t>
            </a:r>
            <a:r>
              <a:rPr lang="en-US" baseline="0" dirty="0" smtClean="0"/>
              <a:t> received daily delivered meals worried less at follow-up. </a:t>
            </a:r>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27</a:t>
            </a:fld>
            <a:endParaRPr lang="en-US" altLang="en-US">
              <a:solidFill>
                <a:prstClr val="black"/>
              </a:solidFill>
            </a:endParaRPr>
          </a:p>
        </p:txBody>
      </p:sp>
    </p:spTree>
    <p:extLst>
      <p:ext uri="{BB962C8B-B14F-4D97-AF65-F5344CB8AC3E}">
        <p14:creationId xmlns:p14="http://schemas.microsoft.com/office/powerpoint/2010/main" val="985223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found that differences were even more pronounced </a:t>
            </a:r>
          </a:p>
          <a:p>
            <a:r>
              <a:rPr lang="en-US" dirty="0" smtClean="0"/>
              <a:t>Among those that live along, 42% receiving daily-delivered meals reported less worry</a:t>
            </a:r>
            <a:r>
              <a:rPr lang="en-US" baseline="0" dirty="0" smtClean="0"/>
              <a:t> at follow-up compared to 26$% of participants receiving weekly, frozen meals and 18% of the control group. </a:t>
            </a:r>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28</a:t>
            </a:fld>
            <a:endParaRPr lang="en-US" altLang="en-US">
              <a:solidFill>
                <a:prstClr val="black"/>
              </a:solidFill>
            </a:endParaRPr>
          </a:p>
        </p:txBody>
      </p:sp>
    </p:spTree>
    <p:extLst>
      <p:ext uri="{BB962C8B-B14F-4D97-AF65-F5344CB8AC3E}">
        <p14:creationId xmlns:p14="http://schemas.microsoft.com/office/powerpoint/2010/main" val="21382713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our sample</a:t>
            </a:r>
            <a:r>
              <a:rPr lang="en-US" baseline="0" dirty="0" smtClean="0"/>
              <a:t> of individuals with data at both time points, we found that 14% of individuals who received meals were hospitalized during the study period compared to 20% of individuals in the control group. </a:t>
            </a:r>
          </a:p>
          <a:p>
            <a:r>
              <a:rPr lang="en-US" baseline="0" dirty="0" smtClean="0"/>
              <a:t>There were no statistical decreases by meal delivery method. </a:t>
            </a:r>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29</a:t>
            </a:fld>
            <a:endParaRPr lang="en-US" altLang="en-US">
              <a:solidFill>
                <a:prstClr val="black"/>
              </a:solidFill>
            </a:endParaRPr>
          </a:p>
        </p:txBody>
      </p:sp>
    </p:spTree>
    <p:extLst>
      <p:ext uri="{BB962C8B-B14F-4D97-AF65-F5344CB8AC3E}">
        <p14:creationId xmlns:p14="http://schemas.microsoft.com/office/powerpoint/2010/main" val="3022880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Among participants who had fallen in the last month as reported on their baseline interview, </a:t>
            </a:r>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30</a:t>
            </a:fld>
            <a:endParaRPr lang="en-US" altLang="en-US">
              <a:solidFill>
                <a:prstClr val="black"/>
              </a:solidFill>
            </a:endParaRPr>
          </a:p>
        </p:txBody>
      </p:sp>
    </p:spTree>
    <p:extLst>
      <p:ext uri="{BB962C8B-B14F-4D97-AF65-F5344CB8AC3E}">
        <p14:creationId xmlns:p14="http://schemas.microsoft.com/office/powerpoint/2010/main" val="25351320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3704FA-FDC6-422D-9D6A-72B2F2B8420A}" type="slidenum">
              <a:rPr lang="en-US" smtClean="0"/>
              <a:t>31</a:t>
            </a:fld>
            <a:endParaRPr lang="en-US"/>
          </a:p>
        </p:txBody>
      </p:sp>
    </p:spTree>
    <p:extLst>
      <p:ext uri="{BB962C8B-B14F-4D97-AF65-F5344CB8AC3E}">
        <p14:creationId xmlns:p14="http://schemas.microsoft.com/office/powerpoint/2010/main" val="1844596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spcBef>
                <a:spcPct val="0"/>
              </a:spcBef>
            </a:pPr>
            <a:r>
              <a:rPr lang="en-US" altLang="en-US" sz="1200" dirty="0" smtClean="0"/>
              <a:t>When probed about why the meals help them to feel safe, the qualitative results suggest the reasons differed between the two groups. Among the group receiving daily delivered meals, almost half (49%) reported some aspect of the delivery (i.e. social contact or being checked in on) contributing to feelings of safety, compared to 24% of respondents receiving frozen meals. </a:t>
            </a:r>
          </a:p>
          <a:p>
            <a:pPr eaLnBrk="1" hangingPunct="1">
              <a:spcBef>
                <a:spcPct val="0"/>
              </a:spcBef>
            </a:pPr>
            <a:r>
              <a:rPr lang="en-US" altLang="en-US" sz="1200" dirty="0" smtClean="0"/>
              <a:t> </a:t>
            </a:r>
          </a:p>
          <a:p>
            <a:pPr eaLnBrk="1" hangingPunct="1">
              <a:spcBef>
                <a:spcPct val="0"/>
              </a:spcBef>
            </a:pPr>
            <a:r>
              <a:rPr lang="en-US" altLang="en-US" sz="1200" dirty="0" smtClean="0"/>
              <a:t>In response to the follow-up probe, “in what ways does it make you feel safe?” example responses from individuals receiving daily-delivered meals that referenced the delivery of the meal were:</a:t>
            </a:r>
          </a:p>
          <a:p>
            <a:pPr eaLnBrk="1" hangingPunct="1">
              <a:spcBef>
                <a:spcPct val="0"/>
              </a:spcBef>
            </a:pPr>
            <a:r>
              <a:rPr lang="en-US" altLang="en-US" sz="1200" dirty="0" smtClean="0"/>
              <a:t>	“Someone will see me daily”</a:t>
            </a:r>
          </a:p>
          <a:p>
            <a:pPr eaLnBrk="1" hangingPunct="1">
              <a:spcBef>
                <a:spcPct val="0"/>
              </a:spcBef>
            </a:pPr>
            <a:r>
              <a:rPr lang="en-US" altLang="en-US" sz="1200" dirty="0" smtClean="0"/>
              <a:t>	“Because someone is coming over”</a:t>
            </a:r>
          </a:p>
          <a:p>
            <a:pPr eaLnBrk="1" hangingPunct="1">
              <a:spcBef>
                <a:spcPct val="0"/>
              </a:spcBef>
            </a:pPr>
            <a:r>
              <a:rPr lang="en-US" altLang="en-US" sz="1200" dirty="0" smtClean="0"/>
              <a:t>	“Someone to watch over me”</a:t>
            </a:r>
          </a:p>
          <a:p>
            <a:pPr eaLnBrk="1" hangingPunct="1">
              <a:spcBef>
                <a:spcPct val="0"/>
              </a:spcBef>
            </a:pPr>
            <a:r>
              <a:rPr lang="en-US" altLang="en-US" sz="1200" dirty="0" smtClean="0"/>
              <a:t>	“Someone checking in daily”</a:t>
            </a:r>
          </a:p>
          <a:p>
            <a:pPr eaLnBrk="1" hangingPunct="1">
              <a:spcBef>
                <a:spcPct val="0"/>
              </a:spcBef>
            </a:pPr>
            <a:r>
              <a:rPr lang="en-US" altLang="en-US" sz="1200" dirty="0" smtClean="0"/>
              <a:t>	“Someone checking in on me - if I fall, they can call an ambulance.”</a:t>
            </a:r>
          </a:p>
          <a:p>
            <a:pPr eaLnBrk="1" hangingPunct="1">
              <a:spcBef>
                <a:spcPct val="0"/>
              </a:spcBef>
            </a:pPr>
            <a:r>
              <a:rPr lang="en-US" altLang="en-US" sz="1200" dirty="0" smtClean="0"/>
              <a:t> </a:t>
            </a:r>
          </a:p>
          <a:p>
            <a:pPr lvl="0"/>
            <a:r>
              <a:rPr lang="en-US" sz="1200" kern="1200" dirty="0" smtClean="0">
                <a:solidFill>
                  <a:schemeClr val="tx1"/>
                </a:solidFill>
                <a:latin typeface="+mn-lt"/>
                <a:ea typeface="+mn-ea"/>
                <a:cs typeface="+mn-cs"/>
              </a:rPr>
              <a:t>Meal</a:t>
            </a:r>
          </a:p>
          <a:p>
            <a:pPr lvl="1"/>
            <a:r>
              <a:rPr lang="en-US" sz="1200" kern="1200" dirty="0" smtClean="0">
                <a:solidFill>
                  <a:schemeClr val="tx1"/>
                </a:solidFill>
                <a:latin typeface="+mn-lt"/>
                <a:ea typeface="+mn-ea"/>
                <a:cs typeface="+mn-cs"/>
              </a:rPr>
              <a:t>Dependable</a:t>
            </a:r>
          </a:p>
          <a:p>
            <a:pPr lvl="1"/>
            <a:r>
              <a:rPr lang="en-US" sz="1200" kern="1200" dirty="0" smtClean="0">
                <a:solidFill>
                  <a:schemeClr val="tx1"/>
                </a:solidFill>
                <a:latin typeface="+mn-lt"/>
                <a:ea typeface="+mn-ea"/>
                <a:cs typeface="+mn-cs"/>
              </a:rPr>
              <a:t>Healthy</a:t>
            </a:r>
          </a:p>
          <a:p>
            <a:pPr lvl="0"/>
            <a:r>
              <a:rPr lang="en-US" sz="1200" kern="1200" dirty="0" smtClean="0">
                <a:solidFill>
                  <a:schemeClr val="tx1"/>
                </a:solidFill>
                <a:latin typeface="+mn-lt"/>
                <a:ea typeface="+mn-ea"/>
                <a:cs typeface="+mn-cs"/>
              </a:rPr>
              <a:t>Not Injured</a:t>
            </a:r>
          </a:p>
          <a:p>
            <a:pPr lvl="0"/>
            <a:r>
              <a:rPr lang="en-US" sz="1200" kern="1200" dirty="0" smtClean="0">
                <a:solidFill>
                  <a:schemeClr val="tx1"/>
                </a:solidFill>
                <a:latin typeface="+mn-lt"/>
                <a:ea typeface="+mn-ea"/>
                <a:cs typeface="+mn-cs"/>
              </a:rPr>
              <a:t>Out of Kitchen</a:t>
            </a:r>
          </a:p>
          <a:p>
            <a:pPr lvl="0"/>
            <a:r>
              <a:rPr lang="en-US" sz="1200" kern="1200" dirty="0" smtClean="0">
                <a:solidFill>
                  <a:schemeClr val="tx1"/>
                </a:solidFill>
                <a:latin typeface="+mn-lt"/>
                <a:ea typeface="+mn-ea"/>
                <a:cs typeface="+mn-cs"/>
              </a:rPr>
              <a:t>No Leave Home</a:t>
            </a:r>
          </a:p>
          <a:p>
            <a:r>
              <a:rPr lang="en-US" sz="1200" kern="1200" dirty="0" smtClean="0">
                <a:solidFill>
                  <a:schemeClr val="tx1"/>
                </a:solidFill>
                <a:latin typeface="+mn-lt"/>
                <a:ea typeface="+mn-ea"/>
                <a:cs typeface="+mn-cs"/>
              </a:rPr>
              <a:t>Other- people see people coming in and out, not having</a:t>
            </a:r>
            <a:r>
              <a:rPr lang="en-US" sz="1200" kern="1200" baseline="0" dirty="0" smtClean="0">
                <a:solidFill>
                  <a:schemeClr val="tx1"/>
                </a:solidFill>
                <a:latin typeface="+mn-lt"/>
                <a:ea typeface="+mn-ea"/>
                <a:cs typeface="+mn-cs"/>
              </a:rPr>
              <a:t> other people come in and cook for me</a:t>
            </a:r>
            <a:endParaRPr lang="en-US" sz="1200" kern="1200" dirty="0" smtClean="0">
              <a:solidFill>
                <a:schemeClr val="tx1"/>
              </a:solidFill>
              <a:latin typeface="+mn-lt"/>
              <a:ea typeface="+mn-ea"/>
              <a:cs typeface="+mn-cs"/>
            </a:endParaRPr>
          </a:p>
          <a:p>
            <a:pPr eaLnBrk="1" hangingPunct="1">
              <a:spcBef>
                <a:spcPct val="0"/>
              </a:spcBef>
            </a:pPr>
            <a:endParaRPr lang="en-US" altLang="en-US" dirty="0" smtClean="0"/>
          </a:p>
          <a:p>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32</a:t>
            </a:fld>
            <a:endParaRPr lang="en-US" altLang="en-US">
              <a:solidFill>
                <a:prstClr val="black"/>
              </a:solidFill>
            </a:endParaRPr>
          </a:p>
        </p:txBody>
      </p:sp>
    </p:spTree>
    <p:extLst>
      <p:ext uri="{BB962C8B-B14F-4D97-AF65-F5344CB8AC3E}">
        <p14:creationId xmlns:p14="http://schemas.microsoft.com/office/powerpoint/2010/main" val="3774207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participants were asked “Do services received</a:t>
            </a:r>
            <a:r>
              <a:rPr lang="en-US" baseline="0" dirty="0" smtClean="0"/>
              <a:t> form the HDM program help you feel less lonely, </a:t>
            </a:r>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33</a:t>
            </a:fld>
            <a:endParaRPr lang="en-US" altLang="en-US">
              <a:solidFill>
                <a:prstClr val="black"/>
              </a:solidFill>
            </a:endParaRPr>
          </a:p>
        </p:txBody>
      </p:sp>
    </p:spTree>
    <p:extLst>
      <p:ext uri="{BB962C8B-B14F-4D97-AF65-F5344CB8AC3E}">
        <p14:creationId xmlns:p14="http://schemas.microsoft.com/office/powerpoint/2010/main" val="574674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Help- convenience, caregivers, peace of mind</a:t>
            </a:r>
          </a:p>
          <a:p>
            <a:r>
              <a:rPr lang="en-US" dirty="0" smtClean="0"/>
              <a:t>Driver- friendly visit, purpose in day, check in</a:t>
            </a:r>
          </a:p>
          <a:p>
            <a:r>
              <a:rPr lang="en-US" dirty="0" smtClean="0"/>
              <a:t>Meal, Cost, dependable, healthy, tasty</a:t>
            </a:r>
          </a:p>
          <a:p>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34</a:t>
            </a:fld>
            <a:endParaRPr lang="en-US" altLang="en-US">
              <a:solidFill>
                <a:prstClr val="black"/>
              </a:solidFill>
            </a:endParaRPr>
          </a:p>
        </p:txBody>
      </p:sp>
    </p:spTree>
    <p:extLst>
      <p:ext uri="{BB962C8B-B14F-4D97-AF65-F5344CB8AC3E}">
        <p14:creationId xmlns:p14="http://schemas.microsoft.com/office/powerpoint/2010/main" val="20224383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smtClean="0"/>
          </a:p>
          <a:p>
            <a:pPr eaLnBrk="1" hangingPunct="1">
              <a:spcBef>
                <a:spcPct val="0"/>
              </a:spcBef>
            </a:pPr>
            <a:endParaRPr lang="en-US" altLang="en-US" dirty="0" smtClean="0"/>
          </a:p>
        </p:txBody>
      </p:sp>
      <p:sp>
        <p:nvSpPr>
          <p:cNvPr id="106500" name="Slide Number Placeholder 3"/>
          <p:cNvSpPr>
            <a:spLocks noGrp="1"/>
          </p:cNvSpPr>
          <p:nvPr>
            <p:ph type="sldNum" sz="quarter" idx="5"/>
          </p:nvPr>
        </p:nvSpPr>
        <p:spPr bwMode="auto">
          <a:noFill/>
          <a:ln>
            <a:miter lim="800000"/>
            <a:headEnd/>
            <a:tailEnd/>
          </a:ln>
        </p:spPr>
        <p:txBody>
          <a:bodyPr/>
          <a:lstStyle/>
          <a:p>
            <a:fld id="{8A34C477-AD46-4A29-9A4E-ECC816226B19}" type="slidenum">
              <a:rPr lang="en-US" altLang="en-US" smtClean="0">
                <a:solidFill>
                  <a:prstClr val="black"/>
                </a:solidFill>
              </a:rPr>
              <a:pPr/>
              <a:t>36</a:t>
            </a:fld>
            <a:endParaRPr lang="en-US" altLang="en-US" smtClean="0">
              <a:solidFill>
                <a:prstClr val="black"/>
              </a:solidFill>
            </a:endParaRPr>
          </a:p>
        </p:txBody>
      </p:sp>
    </p:spTree>
    <p:extLst>
      <p:ext uri="{BB962C8B-B14F-4D97-AF65-F5344CB8AC3E}">
        <p14:creationId xmlns:p14="http://schemas.microsoft.com/office/powerpoint/2010/main" val="2159141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smtClean="0"/>
              <a:t>Assess needs: they can answer these questions!</a:t>
            </a:r>
          </a:p>
          <a:p>
            <a:pPr eaLnBrk="1" hangingPunct="1">
              <a:spcBef>
                <a:spcPct val="0"/>
              </a:spcBef>
            </a:pPr>
            <a:r>
              <a:rPr lang="en-US" altLang="en-US" dirty="0" smtClean="0"/>
              <a:t>Referral to other services: without asking we’ll never know. </a:t>
            </a:r>
          </a:p>
          <a:p>
            <a:pPr eaLnBrk="1" hangingPunct="1">
              <a:spcBef>
                <a:spcPct val="0"/>
              </a:spcBef>
            </a:pPr>
            <a:r>
              <a:rPr lang="en-US" altLang="en-US" dirty="0" smtClean="0"/>
              <a:t>Opportunities: grant writing, collaboration, innovative program partnerships, get these seniors SOME help</a:t>
            </a:r>
          </a:p>
          <a:p>
            <a:pPr eaLnBrk="1" hangingPunct="1">
              <a:spcBef>
                <a:spcPct val="0"/>
              </a:spcBef>
            </a:pPr>
            <a:endParaRPr lang="en-US" altLang="en-US" dirty="0" smtClean="0"/>
          </a:p>
          <a:p>
            <a:pPr eaLnBrk="1" hangingPunct="1">
              <a:spcBef>
                <a:spcPct val="0"/>
              </a:spcBef>
            </a:pPr>
            <a:endParaRPr lang="en-US" altLang="en-US" dirty="0" smtClean="0"/>
          </a:p>
        </p:txBody>
      </p:sp>
      <p:sp>
        <p:nvSpPr>
          <p:cNvPr id="105476" name="Slide Number Placeholder 3"/>
          <p:cNvSpPr>
            <a:spLocks noGrp="1"/>
          </p:cNvSpPr>
          <p:nvPr>
            <p:ph type="sldNum" sz="quarter" idx="5"/>
          </p:nvPr>
        </p:nvSpPr>
        <p:spPr bwMode="auto">
          <a:noFill/>
          <a:ln>
            <a:miter lim="800000"/>
            <a:headEnd/>
            <a:tailEnd/>
          </a:ln>
        </p:spPr>
        <p:txBody>
          <a:bodyPr/>
          <a:lstStyle/>
          <a:p>
            <a:fld id="{E8DBF649-E9B4-4BD8-B88D-7173B9EB4C7A}" type="slidenum">
              <a:rPr lang="en-US" altLang="en-US" smtClean="0">
                <a:solidFill>
                  <a:prstClr val="black"/>
                </a:solidFill>
              </a:rPr>
              <a:pPr/>
              <a:t>40</a:t>
            </a:fld>
            <a:endParaRPr lang="en-US" altLang="en-US" smtClean="0">
              <a:solidFill>
                <a:prstClr val="black"/>
              </a:solidFill>
            </a:endParaRPr>
          </a:p>
        </p:txBody>
      </p:sp>
    </p:spTree>
    <p:extLst>
      <p:ext uri="{BB962C8B-B14F-4D97-AF65-F5344CB8AC3E}">
        <p14:creationId xmlns:p14="http://schemas.microsoft.com/office/powerpoint/2010/main" val="11231592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smtClean="0"/>
              <a:t>Assess needs: they can answer these questions!</a:t>
            </a:r>
          </a:p>
          <a:p>
            <a:pPr eaLnBrk="1" hangingPunct="1">
              <a:spcBef>
                <a:spcPct val="0"/>
              </a:spcBef>
            </a:pPr>
            <a:r>
              <a:rPr lang="en-US" altLang="en-US" dirty="0" smtClean="0"/>
              <a:t>Referral to other services: without asking we’ll never know. </a:t>
            </a:r>
          </a:p>
          <a:p>
            <a:pPr eaLnBrk="1" hangingPunct="1">
              <a:spcBef>
                <a:spcPct val="0"/>
              </a:spcBef>
            </a:pPr>
            <a:r>
              <a:rPr lang="en-US" altLang="en-US" dirty="0" smtClean="0"/>
              <a:t>Opportunities: grant writing, collaboration, innovative program partnerships, get these seniors SOME help</a:t>
            </a:r>
          </a:p>
          <a:p>
            <a:pPr eaLnBrk="1" hangingPunct="1">
              <a:spcBef>
                <a:spcPct val="0"/>
              </a:spcBef>
            </a:pPr>
            <a:endParaRPr lang="en-US" altLang="en-US" dirty="0" smtClean="0"/>
          </a:p>
          <a:p>
            <a:pPr eaLnBrk="1" hangingPunct="1">
              <a:spcBef>
                <a:spcPct val="0"/>
              </a:spcBef>
            </a:pPr>
            <a:endParaRPr lang="en-US" altLang="en-US" dirty="0" smtClean="0"/>
          </a:p>
        </p:txBody>
      </p:sp>
      <p:sp>
        <p:nvSpPr>
          <p:cNvPr id="105476" name="Slide Number Placeholder 3"/>
          <p:cNvSpPr>
            <a:spLocks noGrp="1"/>
          </p:cNvSpPr>
          <p:nvPr>
            <p:ph type="sldNum" sz="quarter" idx="5"/>
          </p:nvPr>
        </p:nvSpPr>
        <p:spPr bwMode="auto">
          <a:noFill/>
          <a:ln>
            <a:miter lim="800000"/>
            <a:headEnd/>
            <a:tailEnd/>
          </a:ln>
        </p:spPr>
        <p:txBody>
          <a:bodyPr/>
          <a:lstStyle/>
          <a:p>
            <a:fld id="{E8DBF649-E9B4-4BD8-B88D-7173B9EB4C7A}" type="slidenum">
              <a:rPr lang="en-US" altLang="en-US" smtClean="0">
                <a:solidFill>
                  <a:prstClr val="black"/>
                </a:solidFill>
              </a:rPr>
              <a:pPr/>
              <a:t>41</a:t>
            </a:fld>
            <a:endParaRPr lang="en-US" altLang="en-US" smtClean="0">
              <a:solidFill>
                <a:prstClr val="black"/>
              </a:solidFill>
            </a:endParaRPr>
          </a:p>
        </p:txBody>
      </p:sp>
    </p:spTree>
    <p:extLst>
      <p:ext uri="{BB962C8B-B14F-4D97-AF65-F5344CB8AC3E}">
        <p14:creationId xmlns:p14="http://schemas.microsoft.com/office/powerpoint/2010/main" val="9766084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42</a:t>
            </a:fld>
            <a:endParaRPr lang="en-US" altLang="en-US">
              <a:solidFill>
                <a:prstClr val="black"/>
              </a:solidFill>
            </a:endParaRPr>
          </a:p>
        </p:txBody>
      </p:sp>
    </p:spTree>
    <p:extLst>
      <p:ext uri="{BB962C8B-B14F-4D97-AF65-F5344CB8AC3E}">
        <p14:creationId xmlns:p14="http://schemas.microsoft.com/office/powerpoint/2010/main" val="18059447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4EDD508-BA4A-4267-8502-13619E3B199D}" type="slidenum">
              <a:rPr lang="en-US" altLang="en-US" smtClean="0">
                <a:solidFill>
                  <a:prstClr val="black"/>
                </a:solidFill>
              </a:rPr>
              <a:pPr>
                <a:defRPr/>
              </a:pPr>
              <a:t>43</a:t>
            </a:fld>
            <a:endParaRPr lang="en-US" altLang="en-US">
              <a:solidFill>
                <a:prstClr val="black"/>
              </a:solidFill>
            </a:endParaRPr>
          </a:p>
        </p:txBody>
      </p:sp>
    </p:spTree>
    <p:extLst>
      <p:ext uri="{BB962C8B-B14F-4D97-AF65-F5344CB8AC3E}">
        <p14:creationId xmlns:p14="http://schemas.microsoft.com/office/powerpoint/2010/main" val="2338864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275C2CE-7AA4-4221-8EB8-70C9F5D1BEE0}" type="datetimeFigureOut">
              <a:rPr lang="en-US">
                <a:solidFill>
                  <a:prstClr val="black">
                    <a:tint val="75000"/>
                  </a:prstClr>
                </a:solidFill>
              </a:rPr>
              <a:pPr>
                <a:defRPr/>
              </a:pPr>
              <a:t>3/26/2015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45CAC88-91E8-48ED-B2F6-9E51ABFE4E8A}" type="slidenum">
              <a:rPr lang="en-US" altLang="en-US"/>
              <a:pPr>
                <a:defRPr/>
              </a:pPr>
              <a:t>‹#›</a:t>
            </a:fld>
            <a:endParaRPr lang="en-US" altLang="en-US"/>
          </a:p>
        </p:txBody>
      </p:sp>
    </p:spTree>
    <p:extLst>
      <p:ext uri="{BB962C8B-B14F-4D97-AF65-F5344CB8AC3E}">
        <p14:creationId xmlns:p14="http://schemas.microsoft.com/office/powerpoint/2010/main" val="2172515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slide2.jpg"/>
          <p:cNvPicPr>
            <a:picLocks noChangeAspect="1"/>
          </p:cNvPicPr>
          <p:nvPr userDrawn="1"/>
        </p:nvPicPr>
        <p:blipFill>
          <a:blip r:embed="rId2"/>
          <a:srcRect/>
          <a:stretch>
            <a:fillRect/>
          </a:stretch>
        </p:blipFill>
        <p:spPr bwMode="auto">
          <a:xfrm>
            <a:off x="0" y="0"/>
            <a:ext cx="9156700" cy="6867525"/>
          </a:xfrm>
          <a:prstGeom prst="rect">
            <a:avLst/>
          </a:prstGeom>
          <a:noFill/>
          <a:ln w="9525">
            <a:noFill/>
            <a:miter lim="800000"/>
            <a:headEnd/>
            <a:tailEnd/>
          </a:ln>
        </p:spPr>
      </p:pic>
      <p:sp>
        <p:nvSpPr>
          <p:cNvPr id="2" name="Title 1"/>
          <p:cNvSpPr>
            <a:spLocks noGrp="1"/>
          </p:cNvSpPr>
          <p:nvPr>
            <p:ph type="title"/>
          </p:nvPr>
        </p:nvSpPr>
        <p:spPr>
          <a:xfrm>
            <a:off x="457200" y="113274"/>
            <a:ext cx="8229600" cy="599421"/>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954742"/>
            <a:ext cx="8229600" cy="5171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DD0EE6A-D726-4892-B7D2-7AAE4AB024E6}" type="datetimeFigureOut">
              <a:rPr lang="en-US">
                <a:solidFill>
                  <a:prstClr val="black">
                    <a:tint val="75000"/>
                  </a:prstClr>
                </a:solidFill>
              </a:rPr>
              <a:pPr>
                <a:defRPr/>
              </a:pPr>
              <a:t>3/26/2015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4CB4BA4-8982-4791-B2EE-0D4EAE366DBA}" type="slidenum">
              <a:rPr lang="en-US" altLang="en-US"/>
              <a:pPr>
                <a:defRPr/>
              </a:pPr>
              <a:t>‹#›</a:t>
            </a:fld>
            <a:endParaRPr lang="en-US" altLang="en-US"/>
          </a:p>
        </p:txBody>
      </p:sp>
    </p:spTree>
    <p:extLst>
      <p:ext uri="{BB962C8B-B14F-4D97-AF65-F5344CB8AC3E}">
        <p14:creationId xmlns:p14="http://schemas.microsoft.com/office/powerpoint/2010/main" val="511523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243C7FD-00A0-4D94-A8A0-E38BC2FCD3CD}" type="datetimeFigureOut">
              <a:rPr lang="en-US">
                <a:solidFill>
                  <a:prstClr val="black">
                    <a:tint val="75000"/>
                  </a:prstClr>
                </a:solidFill>
              </a:rPr>
              <a:pPr>
                <a:defRPr/>
              </a:pPr>
              <a:t>3/26/2015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61405E0-A7C5-49FD-BA71-8E84972E5E9E}" type="slidenum">
              <a:rPr lang="en-US" altLang="en-US"/>
              <a:pPr>
                <a:defRPr/>
              </a:pPr>
              <a:t>‹#›</a:t>
            </a:fld>
            <a:endParaRPr lang="en-US" altLang="en-US"/>
          </a:p>
        </p:txBody>
      </p:sp>
    </p:spTree>
    <p:extLst>
      <p:ext uri="{BB962C8B-B14F-4D97-AF65-F5344CB8AC3E}">
        <p14:creationId xmlns:p14="http://schemas.microsoft.com/office/powerpoint/2010/main" val="3123422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slide2.jpg"/>
          <p:cNvPicPr>
            <a:picLocks noChangeAspect="1"/>
          </p:cNvPicPr>
          <p:nvPr userDrawn="1"/>
        </p:nvPicPr>
        <p:blipFill>
          <a:blip r:embed="rId2"/>
          <a:srcRect/>
          <a:stretch>
            <a:fillRect/>
          </a:stretch>
        </p:blipFill>
        <p:spPr bwMode="auto">
          <a:xfrm>
            <a:off x="0" y="0"/>
            <a:ext cx="9156700" cy="6867525"/>
          </a:xfrm>
          <a:prstGeom prst="rect">
            <a:avLst/>
          </a:prstGeom>
          <a:noFill/>
          <a:ln w="9525">
            <a:noFill/>
            <a:miter lim="800000"/>
            <a:headEnd/>
            <a:tailEnd/>
          </a:ln>
        </p:spPr>
      </p:pic>
      <p:sp>
        <p:nvSpPr>
          <p:cNvPr id="2" name="Title 1"/>
          <p:cNvSpPr>
            <a:spLocks noGrp="1"/>
          </p:cNvSpPr>
          <p:nvPr>
            <p:ph type="title"/>
          </p:nvPr>
        </p:nvSpPr>
        <p:spPr>
          <a:xfrm>
            <a:off x="457200" y="193956"/>
            <a:ext cx="8229600" cy="532186"/>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21976"/>
            <a:ext cx="4038600" cy="5104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21976"/>
            <a:ext cx="4038600" cy="5104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pPr>
              <a:defRPr/>
            </a:pPr>
            <a:fld id="{4542590A-B8D4-4B9D-A258-EAC18683FB47}" type="datetimeFigureOut">
              <a:rPr lang="en-US">
                <a:solidFill>
                  <a:prstClr val="black">
                    <a:tint val="75000"/>
                  </a:prstClr>
                </a:solidFill>
              </a:rPr>
              <a:pPr>
                <a:defRPr/>
              </a:pPr>
              <a:t>3/26/2015</a:t>
            </a:fld>
            <a:endParaRPr lang="en-US">
              <a:solidFill>
                <a:prstClr val="black">
                  <a:tint val="75000"/>
                </a:prstClr>
              </a:solidFill>
            </a:endParaRPr>
          </a:p>
        </p:txBody>
      </p:sp>
      <p:sp>
        <p:nvSpPr>
          <p:cNvPr id="7" name="Footer Placeholder 5"/>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Slide Number Placeholder 6"/>
          <p:cNvSpPr>
            <a:spLocks noGrp="1"/>
          </p:cNvSpPr>
          <p:nvPr>
            <p:ph type="sldNum" sz="quarter" idx="12"/>
          </p:nvPr>
        </p:nvSpPr>
        <p:spPr/>
        <p:txBody>
          <a:bodyPr/>
          <a:lstStyle>
            <a:lvl1pPr>
              <a:defRPr/>
            </a:lvl1pPr>
          </a:lstStyle>
          <a:p>
            <a:pPr>
              <a:defRPr/>
            </a:pPr>
            <a:fld id="{DA0BB5E8-FF11-41F9-AA6D-E3CB0AD511EF}" type="slidenum">
              <a:rPr lang="en-US" altLang="en-US"/>
              <a:pPr>
                <a:defRPr/>
              </a:pPr>
              <a:t>‹#›</a:t>
            </a:fld>
            <a:endParaRPr lang="en-US" altLang="en-US"/>
          </a:p>
        </p:txBody>
      </p:sp>
    </p:spTree>
    <p:extLst>
      <p:ext uri="{BB962C8B-B14F-4D97-AF65-F5344CB8AC3E}">
        <p14:creationId xmlns:p14="http://schemas.microsoft.com/office/powerpoint/2010/main" val="849920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315DEEA-D3D8-4787-9D67-B21AC88ADD3C}" type="datetimeFigureOut">
              <a:rPr lang="en-US">
                <a:solidFill>
                  <a:prstClr val="black">
                    <a:tint val="75000"/>
                  </a:prstClr>
                </a:solidFill>
              </a:rPr>
              <a:pPr>
                <a:defRPr/>
              </a:pPr>
              <a:t>3/26/2015</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DB7FF55-8FC8-4AB0-850A-770A951BC0BC}" type="slidenum">
              <a:rPr lang="en-US" altLang="en-US"/>
              <a:pPr>
                <a:defRPr/>
              </a:pPr>
              <a:t>‹#›</a:t>
            </a:fld>
            <a:endParaRPr lang="en-US" altLang="en-US"/>
          </a:p>
        </p:txBody>
      </p:sp>
    </p:spTree>
    <p:extLst>
      <p:ext uri="{BB962C8B-B14F-4D97-AF65-F5344CB8AC3E}">
        <p14:creationId xmlns:p14="http://schemas.microsoft.com/office/powerpoint/2010/main" val="1355547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slide2.jpg"/>
          <p:cNvPicPr>
            <a:picLocks noChangeAspect="1"/>
          </p:cNvPicPr>
          <p:nvPr userDrawn="1"/>
        </p:nvPicPr>
        <p:blipFill>
          <a:blip r:embed="rId2"/>
          <a:srcRect/>
          <a:stretch>
            <a:fillRect/>
          </a:stretch>
        </p:blipFill>
        <p:spPr bwMode="auto">
          <a:xfrm>
            <a:off x="0" y="0"/>
            <a:ext cx="9156700" cy="6867525"/>
          </a:xfrm>
          <a:prstGeom prst="rect">
            <a:avLst/>
          </a:prstGeom>
          <a:noFill/>
          <a:ln w="9525">
            <a:noFill/>
            <a:miter lim="800000"/>
            <a:headEnd/>
            <a:tailEnd/>
          </a:ln>
        </p:spPr>
      </p:pic>
      <p:sp>
        <p:nvSpPr>
          <p:cNvPr id="2" name="Title 1"/>
          <p:cNvSpPr>
            <a:spLocks noGrp="1"/>
          </p:cNvSpPr>
          <p:nvPr>
            <p:ph type="title"/>
          </p:nvPr>
        </p:nvSpPr>
        <p:spPr>
          <a:xfrm>
            <a:off x="457200" y="167062"/>
            <a:ext cx="8229600" cy="505291"/>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C251727D-6255-4240-8F34-8D60043CA679}" type="datetimeFigureOut">
              <a:rPr lang="en-US">
                <a:solidFill>
                  <a:prstClr val="black">
                    <a:tint val="75000"/>
                  </a:prstClr>
                </a:solidFill>
              </a:rPr>
              <a:pPr>
                <a:defRPr/>
              </a:pPr>
              <a:t>3/26/2015</a:t>
            </a:fld>
            <a:endParaRPr lang="en-US">
              <a:solidFill>
                <a:prstClr val="black">
                  <a:tint val="75000"/>
                </a:prstClr>
              </a:solidFill>
            </a:endParaRPr>
          </a:p>
        </p:txBody>
      </p:sp>
      <p:sp>
        <p:nvSpPr>
          <p:cNvPr id="5" name="Footer Placeholder 3"/>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4"/>
          <p:cNvSpPr>
            <a:spLocks noGrp="1"/>
          </p:cNvSpPr>
          <p:nvPr>
            <p:ph type="sldNum" sz="quarter" idx="12"/>
          </p:nvPr>
        </p:nvSpPr>
        <p:spPr/>
        <p:txBody>
          <a:bodyPr/>
          <a:lstStyle>
            <a:lvl1pPr>
              <a:defRPr/>
            </a:lvl1pPr>
          </a:lstStyle>
          <a:p>
            <a:pPr>
              <a:defRPr/>
            </a:pPr>
            <a:fld id="{BD87301C-AC3B-4970-838C-8BC36AC43CA7}" type="slidenum">
              <a:rPr lang="en-US" altLang="en-US"/>
              <a:pPr>
                <a:defRPr/>
              </a:pPr>
              <a:t>‹#›</a:t>
            </a:fld>
            <a:endParaRPr lang="en-US" altLang="en-US"/>
          </a:p>
        </p:txBody>
      </p:sp>
    </p:spTree>
    <p:extLst>
      <p:ext uri="{BB962C8B-B14F-4D97-AF65-F5344CB8AC3E}">
        <p14:creationId xmlns:p14="http://schemas.microsoft.com/office/powerpoint/2010/main" val="1350496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descr="slide2.jpg"/>
          <p:cNvPicPr>
            <a:picLocks noChangeAspect="1"/>
          </p:cNvPicPr>
          <p:nvPr userDrawn="1"/>
        </p:nvPicPr>
        <p:blipFill>
          <a:blip r:embed="rId2"/>
          <a:srcRect/>
          <a:stretch>
            <a:fillRect/>
          </a:stretch>
        </p:blipFill>
        <p:spPr bwMode="auto">
          <a:xfrm>
            <a:off x="0" y="0"/>
            <a:ext cx="9156700" cy="6867525"/>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fld id="{37D86014-E1C5-4985-91D2-C3647EA59D34}" type="datetimeFigureOut">
              <a:rPr lang="en-US">
                <a:solidFill>
                  <a:prstClr val="black">
                    <a:tint val="75000"/>
                  </a:prstClr>
                </a:solidFill>
              </a:rPr>
              <a:pPr>
                <a:defRPr/>
              </a:pPr>
              <a:t>3/26/2015</a:t>
            </a:fld>
            <a:endParaRPr lang="en-US">
              <a:solidFill>
                <a:prstClr val="black">
                  <a:tint val="75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3"/>
          <p:cNvSpPr>
            <a:spLocks noGrp="1"/>
          </p:cNvSpPr>
          <p:nvPr>
            <p:ph type="sldNum" sz="quarter" idx="12"/>
          </p:nvPr>
        </p:nvSpPr>
        <p:spPr/>
        <p:txBody>
          <a:bodyPr/>
          <a:lstStyle>
            <a:lvl1pPr>
              <a:defRPr/>
            </a:lvl1pPr>
          </a:lstStyle>
          <a:p>
            <a:pPr>
              <a:defRPr/>
            </a:pPr>
            <a:fld id="{504FAADB-3248-4134-951E-B2F1AE8B8EB3}" type="slidenum">
              <a:rPr lang="en-US" altLang="en-US"/>
              <a:pPr>
                <a:defRPr/>
              </a:pPr>
              <a:t>‹#›</a:t>
            </a:fld>
            <a:endParaRPr lang="en-US" altLang="en-US"/>
          </a:p>
        </p:txBody>
      </p:sp>
    </p:spTree>
    <p:extLst>
      <p:ext uri="{BB962C8B-B14F-4D97-AF65-F5344CB8AC3E}">
        <p14:creationId xmlns:p14="http://schemas.microsoft.com/office/powerpoint/2010/main" val="2265653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6" descr="slide2.jpg"/>
          <p:cNvPicPr>
            <a:picLocks noChangeAspect="1"/>
          </p:cNvPicPr>
          <p:nvPr userDrawn="1"/>
        </p:nvPicPr>
        <p:blipFill>
          <a:blip r:embed="rId2"/>
          <a:srcRect/>
          <a:stretch>
            <a:fillRect/>
          </a:stretch>
        </p:blipFill>
        <p:spPr bwMode="auto">
          <a:xfrm>
            <a:off x="0" y="0"/>
            <a:ext cx="9156700" cy="6867525"/>
          </a:xfrm>
          <a:prstGeom prst="rect">
            <a:avLst/>
          </a:prstGeom>
          <a:noFill/>
          <a:ln w="9525">
            <a:noFill/>
            <a:miter lim="800000"/>
            <a:headEnd/>
            <a:tailEnd/>
          </a:ln>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24398A0B-F6AE-4E9D-BDEE-66C28B257A52}" type="datetimeFigureOut">
              <a:rPr lang="en-US">
                <a:solidFill>
                  <a:prstClr val="black">
                    <a:tint val="75000"/>
                  </a:prstClr>
                </a:solidFill>
              </a:rPr>
              <a:pPr>
                <a:defRPr/>
              </a:pPr>
              <a:t>3/26/2015</a:t>
            </a:fld>
            <a:endParaRPr lang="en-US">
              <a:solidFill>
                <a:prstClr val="black">
                  <a:tint val="75000"/>
                </a:prstClr>
              </a:solidFill>
            </a:endParaRPr>
          </a:p>
        </p:txBody>
      </p:sp>
      <p:sp>
        <p:nvSpPr>
          <p:cNvPr id="7" name="Footer Placeholder 5"/>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Slide Number Placeholder 6"/>
          <p:cNvSpPr>
            <a:spLocks noGrp="1"/>
          </p:cNvSpPr>
          <p:nvPr>
            <p:ph type="sldNum" sz="quarter" idx="12"/>
          </p:nvPr>
        </p:nvSpPr>
        <p:spPr/>
        <p:txBody>
          <a:bodyPr/>
          <a:lstStyle>
            <a:lvl1pPr>
              <a:defRPr/>
            </a:lvl1pPr>
          </a:lstStyle>
          <a:p>
            <a:pPr>
              <a:defRPr/>
            </a:pPr>
            <a:fld id="{A9333CD3-CD87-40E4-B299-96FB74B3C0D2}" type="slidenum">
              <a:rPr lang="en-US" altLang="en-US"/>
              <a:pPr>
                <a:defRPr/>
              </a:pPr>
              <a:t>‹#›</a:t>
            </a:fld>
            <a:endParaRPr lang="en-US" altLang="en-US"/>
          </a:p>
        </p:txBody>
      </p:sp>
    </p:spTree>
    <p:extLst>
      <p:ext uri="{BB962C8B-B14F-4D97-AF65-F5344CB8AC3E}">
        <p14:creationId xmlns:p14="http://schemas.microsoft.com/office/powerpoint/2010/main" val="2408397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6" descr="slide2.jpg"/>
          <p:cNvPicPr>
            <a:picLocks noChangeAspect="1"/>
          </p:cNvPicPr>
          <p:nvPr userDrawn="1"/>
        </p:nvPicPr>
        <p:blipFill>
          <a:blip r:embed="rId2"/>
          <a:srcRect/>
          <a:stretch>
            <a:fillRect/>
          </a:stretch>
        </p:blipFill>
        <p:spPr bwMode="auto">
          <a:xfrm>
            <a:off x="0" y="0"/>
            <a:ext cx="9156700" cy="6867525"/>
          </a:xfrm>
          <a:prstGeom prst="rect">
            <a:avLst/>
          </a:prstGeom>
          <a:noFill/>
          <a:ln w="9525">
            <a:noFill/>
            <a:miter lim="800000"/>
            <a:headEnd/>
            <a:tailEnd/>
          </a:ln>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E6FEED4D-3830-424A-80F4-04CCEB489D03}" type="datetimeFigureOut">
              <a:rPr lang="en-US">
                <a:solidFill>
                  <a:prstClr val="black">
                    <a:tint val="75000"/>
                  </a:prstClr>
                </a:solidFill>
              </a:rPr>
              <a:pPr>
                <a:defRPr/>
              </a:pPr>
              <a:t>3/26/2015</a:t>
            </a:fld>
            <a:endParaRPr lang="en-US">
              <a:solidFill>
                <a:prstClr val="black">
                  <a:tint val="75000"/>
                </a:prstClr>
              </a:solidFill>
            </a:endParaRPr>
          </a:p>
        </p:txBody>
      </p:sp>
      <p:sp>
        <p:nvSpPr>
          <p:cNvPr id="7" name="Footer Placeholder 5"/>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Slide Number Placeholder 6"/>
          <p:cNvSpPr>
            <a:spLocks noGrp="1"/>
          </p:cNvSpPr>
          <p:nvPr>
            <p:ph type="sldNum" sz="quarter" idx="12"/>
          </p:nvPr>
        </p:nvSpPr>
        <p:spPr/>
        <p:txBody>
          <a:bodyPr/>
          <a:lstStyle>
            <a:lvl1pPr>
              <a:defRPr/>
            </a:lvl1pPr>
          </a:lstStyle>
          <a:p>
            <a:pPr>
              <a:defRPr/>
            </a:pPr>
            <a:fld id="{281AA786-1C0C-46A2-A86A-35B421B05A2D}" type="slidenum">
              <a:rPr lang="en-US" altLang="en-US"/>
              <a:pPr>
                <a:defRPr/>
              </a:pPr>
              <a:t>‹#›</a:t>
            </a:fld>
            <a:endParaRPr lang="en-US" altLang="en-US"/>
          </a:p>
        </p:txBody>
      </p:sp>
    </p:spTree>
    <p:extLst>
      <p:ext uri="{BB962C8B-B14F-4D97-AF65-F5344CB8AC3E}">
        <p14:creationId xmlns:p14="http://schemas.microsoft.com/office/powerpoint/2010/main" val="2609601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6" descr="slide2.jpg"/>
          <p:cNvPicPr>
            <a:picLocks noChangeAspect="1"/>
          </p:cNvPicPr>
          <p:nvPr userDrawn="1"/>
        </p:nvPicPr>
        <p:blipFill>
          <a:blip r:embed="rId2"/>
          <a:srcRect/>
          <a:stretch>
            <a:fillRect/>
          </a:stretch>
        </p:blipFill>
        <p:spPr bwMode="auto">
          <a:xfrm>
            <a:off x="0" y="0"/>
            <a:ext cx="9156700" cy="68675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626681B-9394-45BB-B740-C93500861007}" type="datetimeFigureOut">
              <a:rPr lang="en-US">
                <a:solidFill>
                  <a:prstClr val="black">
                    <a:tint val="75000"/>
                  </a:prstClr>
                </a:solidFill>
              </a:rPr>
              <a:pPr>
                <a:defRPr/>
              </a:pPr>
              <a:t>3/26/2015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8D78C77-9F7D-4FD2-8415-7E388ABB10C7}" type="slidenum">
              <a:rPr lang="en-US" altLang="en-US"/>
              <a:pPr>
                <a:defRPr/>
              </a:pPr>
              <a:t>‹#›</a:t>
            </a:fld>
            <a:endParaRPr lang="en-US" altLang="en-US"/>
          </a:p>
        </p:txBody>
      </p:sp>
    </p:spTree>
    <p:extLst>
      <p:ext uri="{BB962C8B-B14F-4D97-AF65-F5344CB8AC3E}">
        <p14:creationId xmlns:p14="http://schemas.microsoft.com/office/powerpoint/2010/main" val="4207083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6" descr="slide2.jpg"/>
          <p:cNvPicPr>
            <a:picLocks noChangeAspect="1"/>
          </p:cNvPicPr>
          <p:nvPr userDrawn="1"/>
        </p:nvPicPr>
        <p:blipFill>
          <a:blip r:embed="rId2"/>
          <a:srcRect/>
          <a:stretch>
            <a:fillRect/>
          </a:stretch>
        </p:blipFill>
        <p:spPr bwMode="auto">
          <a:xfrm>
            <a:off x="0" y="0"/>
            <a:ext cx="9156700" cy="6867525"/>
          </a:xfrm>
          <a:prstGeom prst="rect">
            <a:avLst/>
          </a:prstGeom>
          <a:noFill/>
          <a:ln w="9525">
            <a:noFill/>
            <a:miter lim="800000"/>
            <a:headEnd/>
            <a:tailEnd/>
          </a:ln>
        </p:spPr>
      </p:pic>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AE4338C-C06E-47E7-9C22-5F58BE82EC80}" type="datetimeFigureOut">
              <a:rPr lang="en-US">
                <a:solidFill>
                  <a:prstClr val="black">
                    <a:tint val="75000"/>
                  </a:prstClr>
                </a:solidFill>
              </a:rPr>
              <a:pPr>
                <a:defRPr/>
              </a:pPr>
              <a:t>3/26/2015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BE68D66-54EA-4DCF-9CE8-C2DC05A765A7}" type="slidenum">
              <a:rPr lang="en-US" altLang="en-US"/>
              <a:pPr>
                <a:defRPr/>
              </a:pPr>
              <a:t>‹#›</a:t>
            </a:fld>
            <a:endParaRPr lang="en-US" altLang="en-US"/>
          </a:p>
        </p:txBody>
      </p:sp>
    </p:spTree>
    <p:extLst>
      <p:ext uri="{BB962C8B-B14F-4D97-AF65-F5344CB8AC3E}">
        <p14:creationId xmlns:p14="http://schemas.microsoft.com/office/powerpoint/2010/main" val="2665323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defTabSz="457200">
              <a:defRPr/>
            </a:pPr>
            <a:fld id="{CF129BC1-B637-4174-BD27-890054AE9494}" type="datetimeFigureOut">
              <a:rPr lang="en-US">
                <a:solidFill>
                  <a:prstClr val="black">
                    <a:tint val="75000"/>
                  </a:prstClr>
                </a:solidFill>
              </a:rPr>
              <a:pPr defTabSz="457200">
                <a:defRPr/>
              </a:pPr>
              <a:t>3/26/2015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pPr defTabSz="457200" fontAlgn="base">
              <a:spcBef>
                <a:spcPct val="0"/>
              </a:spcBef>
              <a:spcAft>
                <a:spcPct val="0"/>
              </a:spcAft>
              <a:defRPr/>
            </a:pPr>
            <a:fld id="{2DEEB476-3A34-452D-9025-5BAD324F81EB}" type="slidenum">
              <a:rPr lang="en-US" altLang="en-US">
                <a:cs typeface="Arial" pitchFamily="34" charset="0"/>
              </a:rPr>
              <a:pPr defTabSz="457200" fontAlgn="base">
                <a:spcBef>
                  <a:spcPct val="0"/>
                </a:spcBef>
                <a:spcAft>
                  <a:spcPct val="0"/>
                </a:spcAft>
                <a:defRPr/>
              </a:pPr>
              <a:t>‹#›</a:t>
            </a:fld>
            <a:endParaRPr lang="en-US" altLang="en-US">
              <a:cs typeface="Arial" pitchFamily="34" charset="0"/>
            </a:endParaRPr>
          </a:p>
        </p:txBody>
      </p:sp>
    </p:spTree>
    <p:extLst>
      <p:ext uri="{BB962C8B-B14F-4D97-AF65-F5344CB8AC3E}">
        <p14:creationId xmlns:p14="http://schemas.microsoft.com/office/powerpoint/2010/main" val="16850088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31364" y="1219200"/>
            <a:ext cx="4157472" cy="1947672"/>
          </a:xfrm>
          <a:prstGeom prst="rect">
            <a:avLst/>
          </a:prstGeom>
        </p:spPr>
      </p:pic>
      <p:sp>
        <p:nvSpPr>
          <p:cNvPr id="2" name="TextBox 1"/>
          <p:cNvSpPr txBox="1"/>
          <p:nvPr/>
        </p:nvSpPr>
        <p:spPr>
          <a:xfrm>
            <a:off x="1295400" y="3886200"/>
            <a:ext cx="6629400" cy="1754326"/>
          </a:xfrm>
          <a:prstGeom prst="rect">
            <a:avLst/>
          </a:prstGeom>
          <a:noFill/>
        </p:spPr>
        <p:txBody>
          <a:bodyPr wrap="square" rtlCol="0">
            <a:spAutoFit/>
          </a:bodyPr>
          <a:lstStyle/>
          <a:p>
            <a:pPr algn="ctr"/>
            <a:r>
              <a:rPr lang="en-US" sz="5400" dirty="0" smtClean="0">
                <a:solidFill>
                  <a:srgbClr val="385E9D"/>
                </a:solidFill>
                <a:latin typeface="Utopia Std" pitchFamily="18" charset="0"/>
              </a:rPr>
              <a:t>Welcome to the </a:t>
            </a:r>
          </a:p>
          <a:p>
            <a:pPr algn="ctr"/>
            <a:r>
              <a:rPr lang="en-US" sz="5400" dirty="0" smtClean="0">
                <a:solidFill>
                  <a:srgbClr val="385E9D"/>
                </a:solidFill>
                <a:latin typeface="Utopia Std" pitchFamily="18" charset="0"/>
              </a:rPr>
              <a:t>Lunch and Learn</a:t>
            </a:r>
            <a:endParaRPr lang="en-US" sz="5400" dirty="0">
              <a:solidFill>
                <a:srgbClr val="385E9D"/>
              </a:solidFill>
              <a:latin typeface="Utopia Std" pitchFamily="18" charset="0"/>
            </a:endParaRPr>
          </a:p>
        </p:txBody>
      </p:sp>
    </p:spTree>
    <p:extLst>
      <p:ext uri="{BB962C8B-B14F-4D97-AF65-F5344CB8AC3E}">
        <p14:creationId xmlns:p14="http://schemas.microsoft.com/office/powerpoint/2010/main" val="41600612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685800" y="1397001"/>
            <a:ext cx="7772400" cy="1968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altLang="en-US" sz="3200" b="1" dirty="0" smtClean="0">
                <a:solidFill>
                  <a:srgbClr val="003952"/>
                </a:solidFill>
                <a:latin typeface="Helvetica" pitchFamily="34" charset="0"/>
                <a:cs typeface="Helvetica" pitchFamily="34" charset="0"/>
              </a:rPr>
              <a:t>More Than A Meal:</a:t>
            </a:r>
          </a:p>
          <a:p>
            <a:pPr eaLnBrk="1" hangingPunct="1"/>
            <a:r>
              <a:rPr lang="en-US" sz="3200" b="1" dirty="0" smtClean="0">
                <a:solidFill>
                  <a:srgbClr val="002060"/>
                </a:solidFill>
              </a:rPr>
              <a:t>Findings </a:t>
            </a:r>
            <a:r>
              <a:rPr lang="en-US" sz="3200" b="1" dirty="0">
                <a:solidFill>
                  <a:srgbClr val="002060"/>
                </a:solidFill>
              </a:rPr>
              <a:t>and Implications Going Forward</a:t>
            </a:r>
            <a:endParaRPr lang="en-US" sz="3200" dirty="0">
              <a:solidFill>
                <a:srgbClr val="002060"/>
              </a:solidFill>
            </a:endParaRPr>
          </a:p>
          <a:p>
            <a:pPr eaLnBrk="1" hangingPunct="1"/>
            <a:endParaRPr lang="en-US" altLang="en-US" sz="3200" b="1" dirty="0" smtClean="0">
              <a:solidFill>
                <a:srgbClr val="003952"/>
              </a:solidFill>
              <a:latin typeface="Helvetica" pitchFamily="34" charset="0"/>
              <a:cs typeface="Helvetica" pitchFamily="34" charset="0"/>
            </a:endParaRPr>
          </a:p>
        </p:txBody>
      </p:sp>
      <p:sp>
        <p:nvSpPr>
          <p:cNvPr id="7" name="Subtitle 2"/>
          <p:cNvSpPr txBox="1">
            <a:spLocks/>
          </p:cNvSpPr>
          <p:nvPr/>
        </p:nvSpPr>
        <p:spPr bwMode="auto">
          <a:xfrm>
            <a:off x="685800" y="3048000"/>
            <a:ext cx="7696200" cy="2587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eaLnBrk="1" hangingPunct="1">
              <a:spcBef>
                <a:spcPct val="0"/>
              </a:spcBef>
              <a:buFont typeface="Arial" pitchFamily="34" charset="0"/>
              <a:buNone/>
            </a:pPr>
            <a:r>
              <a:rPr lang="en-US" sz="2800" dirty="0" smtClean="0">
                <a:solidFill>
                  <a:srgbClr val="003952"/>
                </a:solidFill>
                <a:latin typeface="Helvetica" pitchFamily="34" charset="0"/>
                <a:cs typeface="Helvetica" pitchFamily="34" charset="0"/>
              </a:rPr>
              <a:t>Presenter:  Linda Netterville, RD, LD</a:t>
            </a:r>
          </a:p>
          <a:p>
            <a:pPr marL="0" indent="0" algn="ctr" eaLnBrk="1" hangingPunct="1">
              <a:spcBef>
                <a:spcPct val="0"/>
              </a:spcBef>
              <a:buFont typeface="Arial" pitchFamily="34" charset="0"/>
              <a:buNone/>
            </a:pPr>
            <a:r>
              <a:rPr lang="en-US" sz="2800" dirty="0" smtClean="0">
                <a:solidFill>
                  <a:srgbClr val="003952"/>
                </a:solidFill>
                <a:latin typeface="Helvetica" pitchFamily="34" charset="0"/>
                <a:cs typeface="Helvetica" pitchFamily="34" charset="0"/>
              </a:rPr>
              <a:t>Vice President, Grants Management</a:t>
            </a:r>
          </a:p>
          <a:p>
            <a:pPr marL="0" indent="0" algn="ctr" eaLnBrk="1" hangingPunct="1">
              <a:spcBef>
                <a:spcPct val="0"/>
              </a:spcBef>
              <a:buFont typeface="Arial" pitchFamily="34" charset="0"/>
              <a:buNone/>
            </a:pPr>
            <a:r>
              <a:rPr lang="en-US" sz="2800" dirty="0" smtClean="0">
                <a:solidFill>
                  <a:srgbClr val="003952"/>
                </a:solidFill>
                <a:latin typeface="Helvetica" pitchFamily="34" charset="0"/>
                <a:cs typeface="Helvetica" pitchFamily="34" charset="0"/>
              </a:rPr>
              <a:t>Meals on Wheels America</a:t>
            </a:r>
          </a:p>
          <a:p>
            <a:pPr marL="0" indent="0" algn="ctr" eaLnBrk="1" hangingPunct="1">
              <a:spcBef>
                <a:spcPct val="0"/>
              </a:spcBef>
              <a:buFont typeface="Arial" pitchFamily="34" charset="0"/>
              <a:buNone/>
            </a:pPr>
            <a:endParaRPr lang="en-US" sz="2800" dirty="0">
              <a:solidFill>
                <a:srgbClr val="003952"/>
              </a:solidFill>
              <a:latin typeface="Helvetica" pitchFamily="34" charset="0"/>
              <a:cs typeface="Helvetica" pitchFamily="34" charset="0"/>
            </a:endParaRPr>
          </a:p>
        </p:txBody>
      </p:sp>
      <p:pic>
        <p:nvPicPr>
          <p:cNvPr id="9" name="Picture 9" descr="N:\Advocacy\More Than A Meal\Design\2 17 15 designs\Banner-926x100.jpg"/>
          <p:cNvPicPr>
            <a:picLocks noChangeAspect="1" noChangeArrowheads="1"/>
          </p:cNvPicPr>
          <p:nvPr/>
        </p:nvPicPr>
        <p:blipFill>
          <a:blip r:embed="rId3"/>
          <a:srcRect/>
          <a:stretch>
            <a:fillRect/>
          </a:stretch>
        </p:blipFill>
        <p:spPr bwMode="auto">
          <a:xfrm>
            <a:off x="-3175" y="0"/>
            <a:ext cx="9156700" cy="989013"/>
          </a:xfrm>
          <a:prstGeom prst="rect">
            <a:avLst/>
          </a:prstGeom>
          <a:noFill/>
          <a:ln w="9525">
            <a:noFill/>
            <a:miter lim="800000"/>
            <a:headEnd/>
            <a:tailEnd/>
          </a:ln>
        </p:spPr>
      </p:pic>
    </p:spTree>
    <p:extLst>
      <p:ext uri="{BB962C8B-B14F-4D97-AF65-F5344CB8AC3E}">
        <p14:creationId xmlns:p14="http://schemas.microsoft.com/office/powerpoint/2010/main" val="17071960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Something Magical Happens!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53662" y="980321"/>
            <a:ext cx="6544909" cy="5172075"/>
          </a:xfrm>
        </p:spPr>
      </p:pic>
      <p:sp>
        <p:nvSpPr>
          <p:cNvPr id="3" name="5-Point Star 2"/>
          <p:cNvSpPr>
            <a:spLocks noChangeAspect="1"/>
          </p:cNvSpPr>
          <p:nvPr/>
        </p:nvSpPr>
        <p:spPr>
          <a:xfrm>
            <a:off x="4011040" y="2515207"/>
            <a:ext cx="362102" cy="561079"/>
          </a:xfrm>
          <a:custGeom>
            <a:avLst/>
            <a:gdLst>
              <a:gd name="connsiteX0" fmla="*/ 0 w 362102"/>
              <a:gd name="connsiteY0" fmla="*/ 138235 h 361904"/>
              <a:gd name="connsiteX1" fmla="*/ 138311 w 362102"/>
              <a:gd name="connsiteY1" fmla="*/ 138236 h 361904"/>
              <a:gd name="connsiteX2" fmla="*/ 181051 w 362102"/>
              <a:gd name="connsiteY2" fmla="*/ 0 h 361904"/>
              <a:gd name="connsiteX3" fmla="*/ 223791 w 362102"/>
              <a:gd name="connsiteY3" fmla="*/ 138236 h 361904"/>
              <a:gd name="connsiteX4" fmla="*/ 362102 w 362102"/>
              <a:gd name="connsiteY4" fmla="*/ 138235 h 361904"/>
              <a:gd name="connsiteX5" fmla="*/ 250205 w 362102"/>
              <a:gd name="connsiteY5" fmla="*/ 223668 h 361904"/>
              <a:gd name="connsiteX6" fmla="*/ 292946 w 362102"/>
              <a:gd name="connsiteY6" fmla="*/ 361903 h 361904"/>
              <a:gd name="connsiteX7" fmla="*/ 181051 w 362102"/>
              <a:gd name="connsiteY7" fmla="*/ 276468 h 361904"/>
              <a:gd name="connsiteX8" fmla="*/ 69156 w 362102"/>
              <a:gd name="connsiteY8" fmla="*/ 361903 h 361904"/>
              <a:gd name="connsiteX9" fmla="*/ 111897 w 362102"/>
              <a:gd name="connsiteY9" fmla="*/ 223668 h 361904"/>
              <a:gd name="connsiteX10" fmla="*/ 0 w 362102"/>
              <a:gd name="connsiteY10" fmla="*/ 138235 h 361904"/>
              <a:gd name="connsiteX0" fmla="*/ 0 w 362102"/>
              <a:gd name="connsiteY0" fmla="*/ 337411 h 561079"/>
              <a:gd name="connsiteX1" fmla="*/ 138311 w 362102"/>
              <a:gd name="connsiteY1" fmla="*/ 337412 h 561079"/>
              <a:gd name="connsiteX2" fmla="*/ 190105 w 362102"/>
              <a:gd name="connsiteY2" fmla="*/ 0 h 561079"/>
              <a:gd name="connsiteX3" fmla="*/ 223791 w 362102"/>
              <a:gd name="connsiteY3" fmla="*/ 337412 h 561079"/>
              <a:gd name="connsiteX4" fmla="*/ 362102 w 362102"/>
              <a:gd name="connsiteY4" fmla="*/ 337411 h 561079"/>
              <a:gd name="connsiteX5" fmla="*/ 250205 w 362102"/>
              <a:gd name="connsiteY5" fmla="*/ 422844 h 561079"/>
              <a:gd name="connsiteX6" fmla="*/ 292946 w 362102"/>
              <a:gd name="connsiteY6" fmla="*/ 561079 h 561079"/>
              <a:gd name="connsiteX7" fmla="*/ 181051 w 362102"/>
              <a:gd name="connsiteY7" fmla="*/ 475644 h 561079"/>
              <a:gd name="connsiteX8" fmla="*/ 69156 w 362102"/>
              <a:gd name="connsiteY8" fmla="*/ 561079 h 561079"/>
              <a:gd name="connsiteX9" fmla="*/ 111897 w 362102"/>
              <a:gd name="connsiteY9" fmla="*/ 422844 h 561079"/>
              <a:gd name="connsiteX10" fmla="*/ 0 w 362102"/>
              <a:gd name="connsiteY10" fmla="*/ 337411 h 561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2102" h="561079">
                <a:moveTo>
                  <a:pt x="0" y="337411"/>
                </a:moveTo>
                <a:lnTo>
                  <a:pt x="138311" y="337412"/>
                </a:lnTo>
                <a:lnTo>
                  <a:pt x="190105" y="0"/>
                </a:lnTo>
                <a:lnTo>
                  <a:pt x="223791" y="337412"/>
                </a:lnTo>
                <a:lnTo>
                  <a:pt x="362102" y="337411"/>
                </a:lnTo>
                <a:lnTo>
                  <a:pt x="250205" y="422844"/>
                </a:lnTo>
                <a:lnTo>
                  <a:pt x="292946" y="561079"/>
                </a:lnTo>
                <a:lnTo>
                  <a:pt x="181051" y="475644"/>
                </a:lnTo>
                <a:lnTo>
                  <a:pt x="69156" y="561079"/>
                </a:lnTo>
                <a:lnTo>
                  <a:pt x="111897" y="422844"/>
                </a:lnTo>
                <a:lnTo>
                  <a:pt x="0" y="337411"/>
                </a:lnTo>
                <a:close/>
              </a:path>
            </a:pathLst>
          </a:cu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5-Point Star 5"/>
          <p:cNvSpPr>
            <a:spLocks noChangeAspect="1"/>
          </p:cNvSpPr>
          <p:nvPr/>
        </p:nvSpPr>
        <p:spPr>
          <a:xfrm>
            <a:off x="4724020" y="2970021"/>
            <a:ext cx="668964" cy="560124"/>
          </a:xfrm>
          <a:custGeom>
            <a:avLst/>
            <a:gdLst>
              <a:gd name="connsiteX0" fmla="*/ 0 w 362102"/>
              <a:gd name="connsiteY0" fmla="*/ 138235 h 361904"/>
              <a:gd name="connsiteX1" fmla="*/ 138311 w 362102"/>
              <a:gd name="connsiteY1" fmla="*/ 138236 h 361904"/>
              <a:gd name="connsiteX2" fmla="*/ 181051 w 362102"/>
              <a:gd name="connsiteY2" fmla="*/ 0 h 361904"/>
              <a:gd name="connsiteX3" fmla="*/ 223791 w 362102"/>
              <a:gd name="connsiteY3" fmla="*/ 138236 h 361904"/>
              <a:gd name="connsiteX4" fmla="*/ 362102 w 362102"/>
              <a:gd name="connsiteY4" fmla="*/ 138235 h 361904"/>
              <a:gd name="connsiteX5" fmla="*/ 250205 w 362102"/>
              <a:gd name="connsiteY5" fmla="*/ 223668 h 361904"/>
              <a:gd name="connsiteX6" fmla="*/ 292946 w 362102"/>
              <a:gd name="connsiteY6" fmla="*/ 361903 h 361904"/>
              <a:gd name="connsiteX7" fmla="*/ 181051 w 362102"/>
              <a:gd name="connsiteY7" fmla="*/ 276468 h 361904"/>
              <a:gd name="connsiteX8" fmla="*/ 69156 w 362102"/>
              <a:gd name="connsiteY8" fmla="*/ 361903 h 361904"/>
              <a:gd name="connsiteX9" fmla="*/ 111897 w 362102"/>
              <a:gd name="connsiteY9" fmla="*/ 223668 h 361904"/>
              <a:gd name="connsiteX10" fmla="*/ 0 w 362102"/>
              <a:gd name="connsiteY10" fmla="*/ 138235 h 361904"/>
              <a:gd name="connsiteX0" fmla="*/ 0 w 492122"/>
              <a:gd name="connsiteY0" fmla="*/ 138235 h 678774"/>
              <a:gd name="connsiteX1" fmla="*/ 138311 w 492122"/>
              <a:gd name="connsiteY1" fmla="*/ 138236 h 678774"/>
              <a:gd name="connsiteX2" fmla="*/ 181051 w 492122"/>
              <a:gd name="connsiteY2" fmla="*/ 0 h 678774"/>
              <a:gd name="connsiteX3" fmla="*/ 223791 w 492122"/>
              <a:gd name="connsiteY3" fmla="*/ 138236 h 678774"/>
              <a:gd name="connsiteX4" fmla="*/ 362102 w 492122"/>
              <a:gd name="connsiteY4" fmla="*/ 138235 h 678774"/>
              <a:gd name="connsiteX5" fmla="*/ 250205 w 492122"/>
              <a:gd name="connsiteY5" fmla="*/ 223668 h 678774"/>
              <a:gd name="connsiteX6" fmla="*/ 492122 w 492122"/>
              <a:gd name="connsiteY6" fmla="*/ 678774 h 678774"/>
              <a:gd name="connsiteX7" fmla="*/ 181051 w 492122"/>
              <a:gd name="connsiteY7" fmla="*/ 276468 h 678774"/>
              <a:gd name="connsiteX8" fmla="*/ 69156 w 492122"/>
              <a:gd name="connsiteY8" fmla="*/ 361903 h 678774"/>
              <a:gd name="connsiteX9" fmla="*/ 111897 w 492122"/>
              <a:gd name="connsiteY9" fmla="*/ 223668 h 678774"/>
              <a:gd name="connsiteX10" fmla="*/ 0 w 492122"/>
              <a:gd name="connsiteY10" fmla="*/ 138235 h 678774"/>
              <a:gd name="connsiteX0" fmla="*/ 0 w 419503"/>
              <a:gd name="connsiteY0" fmla="*/ 138235 h 551690"/>
              <a:gd name="connsiteX1" fmla="*/ 138311 w 419503"/>
              <a:gd name="connsiteY1" fmla="*/ 138236 h 551690"/>
              <a:gd name="connsiteX2" fmla="*/ 181051 w 419503"/>
              <a:gd name="connsiteY2" fmla="*/ 0 h 551690"/>
              <a:gd name="connsiteX3" fmla="*/ 223791 w 419503"/>
              <a:gd name="connsiteY3" fmla="*/ 138236 h 551690"/>
              <a:gd name="connsiteX4" fmla="*/ 362102 w 419503"/>
              <a:gd name="connsiteY4" fmla="*/ 138235 h 551690"/>
              <a:gd name="connsiteX5" fmla="*/ 250205 w 419503"/>
              <a:gd name="connsiteY5" fmla="*/ 223668 h 551690"/>
              <a:gd name="connsiteX6" fmla="*/ 419503 w 419503"/>
              <a:gd name="connsiteY6" fmla="*/ 551690 h 551690"/>
              <a:gd name="connsiteX7" fmla="*/ 181051 w 419503"/>
              <a:gd name="connsiteY7" fmla="*/ 276468 h 551690"/>
              <a:gd name="connsiteX8" fmla="*/ 69156 w 419503"/>
              <a:gd name="connsiteY8" fmla="*/ 361903 h 551690"/>
              <a:gd name="connsiteX9" fmla="*/ 111897 w 419503"/>
              <a:gd name="connsiteY9" fmla="*/ 223668 h 551690"/>
              <a:gd name="connsiteX10" fmla="*/ 0 w 419503"/>
              <a:gd name="connsiteY10" fmla="*/ 138235 h 551690"/>
              <a:gd name="connsiteX0" fmla="*/ 0 w 362102"/>
              <a:gd name="connsiteY0" fmla="*/ 138235 h 397374"/>
              <a:gd name="connsiteX1" fmla="*/ 138311 w 362102"/>
              <a:gd name="connsiteY1" fmla="*/ 138236 h 397374"/>
              <a:gd name="connsiteX2" fmla="*/ 181051 w 362102"/>
              <a:gd name="connsiteY2" fmla="*/ 0 h 397374"/>
              <a:gd name="connsiteX3" fmla="*/ 223791 w 362102"/>
              <a:gd name="connsiteY3" fmla="*/ 138236 h 397374"/>
              <a:gd name="connsiteX4" fmla="*/ 362102 w 362102"/>
              <a:gd name="connsiteY4" fmla="*/ 138235 h 397374"/>
              <a:gd name="connsiteX5" fmla="*/ 250205 w 362102"/>
              <a:gd name="connsiteY5" fmla="*/ 223668 h 397374"/>
              <a:gd name="connsiteX6" fmla="*/ 346883 w 362102"/>
              <a:gd name="connsiteY6" fmla="*/ 397374 h 397374"/>
              <a:gd name="connsiteX7" fmla="*/ 181051 w 362102"/>
              <a:gd name="connsiteY7" fmla="*/ 276468 h 397374"/>
              <a:gd name="connsiteX8" fmla="*/ 69156 w 362102"/>
              <a:gd name="connsiteY8" fmla="*/ 361903 h 397374"/>
              <a:gd name="connsiteX9" fmla="*/ 111897 w 362102"/>
              <a:gd name="connsiteY9" fmla="*/ 223668 h 397374"/>
              <a:gd name="connsiteX10" fmla="*/ 0 w 362102"/>
              <a:gd name="connsiteY10" fmla="*/ 138235 h 397374"/>
              <a:gd name="connsiteX0" fmla="*/ 94238 w 456340"/>
              <a:gd name="connsiteY0" fmla="*/ 138235 h 561607"/>
              <a:gd name="connsiteX1" fmla="*/ 232549 w 456340"/>
              <a:gd name="connsiteY1" fmla="*/ 138236 h 561607"/>
              <a:gd name="connsiteX2" fmla="*/ 275289 w 456340"/>
              <a:gd name="connsiteY2" fmla="*/ 0 h 561607"/>
              <a:gd name="connsiteX3" fmla="*/ 318029 w 456340"/>
              <a:gd name="connsiteY3" fmla="*/ 138236 h 561607"/>
              <a:gd name="connsiteX4" fmla="*/ 456340 w 456340"/>
              <a:gd name="connsiteY4" fmla="*/ 138235 h 561607"/>
              <a:gd name="connsiteX5" fmla="*/ 344443 w 456340"/>
              <a:gd name="connsiteY5" fmla="*/ 223668 h 561607"/>
              <a:gd name="connsiteX6" fmla="*/ 441121 w 456340"/>
              <a:gd name="connsiteY6" fmla="*/ 397374 h 561607"/>
              <a:gd name="connsiteX7" fmla="*/ 275289 w 456340"/>
              <a:gd name="connsiteY7" fmla="*/ 276468 h 561607"/>
              <a:gd name="connsiteX8" fmla="*/ 0 w 456340"/>
              <a:gd name="connsiteY8" fmla="*/ 561607 h 561607"/>
              <a:gd name="connsiteX9" fmla="*/ 206135 w 456340"/>
              <a:gd name="connsiteY9" fmla="*/ 223668 h 561607"/>
              <a:gd name="connsiteX10" fmla="*/ 94238 w 456340"/>
              <a:gd name="connsiteY10" fmla="*/ 138235 h 561607"/>
              <a:gd name="connsiteX0" fmla="*/ 0 w 498264"/>
              <a:gd name="connsiteY0" fmla="*/ 147312 h 561607"/>
              <a:gd name="connsiteX1" fmla="*/ 274473 w 498264"/>
              <a:gd name="connsiteY1" fmla="*/ 138236 h 561607"/>
              <a:gd name="connsiteX2" fmla="*/ 317213 w 498264"/>
              <a:gd name="connsiteY2" fmla="*/ 0 h 561607"/>
              <a:gd name="connsiteX3" fmla="*/ 359953 w 498264"/>
              <a:gd name="connsiteY3" fmla="*/ 138236 h 561607"/>
              <a:gd name="connsiteX4" fmla="*/ 498264 w 498264"/>
              <a:gd name="connsiteY4" fmla="*/ 138235 h 561607"/>
              <a:gd name="connsiteX5" fmla="*/ 386367 w 498264"/>
              <a:gd name="connsiteY5" fmla="*/ 223668 h 561607"/>
              <a:gd name="connsiteX6" fmla="*/ 483045 w 498264"/>
              <a:gd name="connsiteY6" fmla="*/ 397374 h 561607"/>
              <a:gd name="connsiteX7" fmla="*/ 317213 w 498264"/>
              <a:gd name="connsiteY7" fmla="*/ 276468 h 561607"/>
              <a:gd name="connsiteX8" fmla="*/ 41924 w 498264"/>
              <a:gd name="connsiteY8" fmla="*/ 561607 h 561607"/>
              <a:gd name="connsiteX9" fmla="*/ 248059 w 498264"/>
              <a:gd name="connsiteY9" fmla="*/ 223668 h 561607"/>
              <a:gd name="connsiteX10" fmla="*/ 0 w 498264"/>
              <a:gd name="connsiteY10" fmla="*/ 147312 h 561607"/>
              <a:gd name="connsiteX0" fmla="*/ 0 w 670736"/>
              <a:gd name="connsiteY0" fmla="*/ 147312 h 561607"/>
              <a:gd name="connsiteX1" fmla="*/ 274473 w 670736"/>
              <a:gd name="connsiteY1" fmla="*/ 138236 h 561607"/>
              <a:gd name="connsiteX2" fmla="*/ 317213 w 670736"/>
              <a:gd name="connsiteY2" fmla="*/ 0 h 561607"/>
              <a:gd name="connsiteX3" fmla="*/ 359953 w 670736"/>
              <a:gd name="connsiteY3" fmla="*/ 138236 h 561607"/>
              <a:gd name="connsiteX4" fmla="*/ 670736 w 670736"/>
              <a:gd name="connsiteY4" fmla="*/ 138235 h 561607"/>
              <a:gd name="connsiteX5" fmla="*/ 386367 w 670736"/>
              <a:gd name="connsiteY5" fmla="*/ 223668 h 561607"/>
              <a:gd name="connsiteX6" fmla="*/ 483045 w 670736"/>
              <a:gd name="connsiteY6" fmla="*/ 397374 h 561607"/>
              <a:gd name="connsiteX7" fmla="*/ 317213 w 670736"/>
              <a:gd name="connsiteY7" fmla="*/ 276468 h 561607"/>
              <a:gd name="connsiteX8" fmla="*/ 41924 w 670736"/>
              <a:gd name="connsiteY8" fmla="*/ 561607 h 561607"/>
              <a:gd name="connsiteX9" fmla="*/ 248059 w 670736"/>
              <a:gd name="connsiteY9" fmla="*/ 223668 h 561607"/>
              <a:gd name="connsiteX10" fmla="*/ 0 w 670736"/>
              <a:gd name="connsiteY10" fmla="*/ 147312 h 561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0736" h="561607">
                <a:moveTo>
                  <a:pt x="0" y="147312"/>
                </a:moveTo>
                <a:lnTo>
                  <a:pt x="274473" y="138236"/>
                </a:lnTo>
                <a:lnTo>
                  <a:pt x="317213" y="0"/>
                </a:lnTo>
                <a:lnTo>
                  <a:pt x="359953" y="138236"/>
                </a:lnTo>
                <a:lnTo>
                  <a:pt x="670736" y="138235"/>
                </a:lnTo>
                <a:lnTo>
                  <a:pt x="386367" y="223668"/>
                </a:lnTo>
                <a:lnTo>
                  <a:pt x="483045" y="397374"/>
                </a:lnTo>
                <a:lnTo>
                  <a:pt x="317213" y="276468"/>
                </a:lnTo>
                <a:lnTo>
                  <a:pt x="41924" y="561607"/>
                </a:lnTo>
                <a:lnTo>
                  <a:pt x="248059" y="223668"/>
                </a:lnTo>
                <a:lnTo>
                  <a:pt x="0" y="147312"/>
                </a:lnTo>
                <a:close/>
              </a:path>
            </a:pathLst>
          </a:cu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5-Point Star 6"/>
          <p:cNvSpPr>
            <a:spLocks noChangeAspect="1"/>
          </p:cNvSpPr>
          <p:nvPr/>
        </p:nvSpPr>
        <p:spPr>
          <a:xfrm>
            <a:off x="4328214" y="3077708"/>
            <a:ext cx="395806" cy="488651"/>
          </a:xfrm>
          <a:custGeom>
            <a:avLst/>
            <a:gdLst>
              <a:gd name="connsiteX0" fmla="*/ 0 w 362102"/>
              <a:gd name="connsiteY0" fmla="*/ 138235 h 361904"/>
              <a:gd name="connsiteX1" fmla="*/ 138311 w 362102"/>
              <a:gd name="connsiteY1" fmla="*/ 138236 h 361904"/>
              <a:gd name="connsiteX2" fmla="*/ 181051 w 362102"/>
              <a:gd name="connsiteY2" fmla="*/ 0 h 361904"/>
              <a:gd name="connsiteX3" fmla="*/ 223791 w 362102"/>
              <a:gd name="connsiteY3" fmla="*/ 138236 h 361904"/>
              <a:gd name="connsiteX4" fmla="*/ 362102 w 362102"/>
              <a:gd name="connsiteY4" fmla="*/ 138235 h 361904"/>
              <a:gd name="connsiteX5" fmla="*/ 250205 w 362102"/>
              <a:gd name="connsiteY5" fmla="*/ 223668 h 361904"/>
              <a:gd name="connsiteX6" fmla="*/ 292946 w 362102"/>
              <a:gd name="connsiteY6" fmla="*/ 361903 h 361904"/>
              <a:gd name="connsiteX7" fmla="*/ 181051 w 362102"/>
              <a:gd name="connsiteY7" fmla="*/ 276468 h 361904"/>
              <a:gd name="connsiteX8" fmla="*/ 69156 w 362102"/>
              <a:gd name="connsiteY8" fmla="*/ 361903 h 361904"/>
              <a:gd name="connsiteX9" fmla="*/ 111897 w 362102"/>
              <a:gd name="connsiteY9" fmla="*/ 223668 h 361904"/>
              <a:gd name="connsiteX10" fmla="*/ 0 w 362102"/>
              <a:gd name="connsiteY10" fmla="*/ 138235 h 361904"/>
              <a:gd name="connsiteX0" fmla="*/ 0 w 392535"/>
              <a:gd name="connsiteY0" fmla="*/ 138235 h 488651"/>
              <a:gd name="connsiteX1" fmla="*/ 138311 w 392535"/>
              <a:gd name="connsiteY1" fmla="*/ 138236 h 488651"/>
              <a:gd name="connsiteX2" fmla="*/ 181051 w 392535"/>
              <a:gd name="connsiteY2" fmla="*/ 0 h 488651"/>
              <a:gd name="connsiteX3" fmla="*/ 223791 w 392535"/>
              <a:gd name="connsiteY3" fmla="*/ 138236 h 488651"/>
              <a:gd name="connsiteX4" fmla="*/ 362102 w 392535"/>
              <a:gd name="connsiteY4" fmla="*/ 138235 h 488651"/>
              <a:gd name="connsiteX5" fmla="*/ 250205 w 392535"/>
              <a:gd name="connsiteY5" fmla="*/ 223668 h 488651"/>
              <a:gd name="connsiteX6" fmla="*/ 392535 w 392535"/>
              <a:gd name="connsiteY6" fmla="*/ 488651 h 488651"/>
              <a:gd name="connsiteX7" fmla="*/ 181051 w 392535"/>
              <a:gd name="connsiteY7" fmla="*/ 276468 h 488651"/>
              <a:gd name="connsiteX8" fmla="*/ 69156 w 392535"/>
              <a:gd name="connsiteY8" fmla="*/ 361903 h 488651"/>
              <a:gd name="connsiteX9" fmla="*/ 111897 w 392535"/>
              <a:gd name="connsiteY9" fmla="*/ 223668 h 488651"/>
              <a:gd name="connsiteX10" fmla="*/ 0 w 392535"/>
              <a:gd name="connsiteY10" fmla="*/ 138235 h 488651"/>
              <a:gd name="connsiteX0" fmla="*/ 3271 w 395806"/>
              <a:gd name="connsiteY0" fmla="*/ 138235 h 488651"/>
              <a:gd name="connsiteX1" fmla="*/ 141582 w 395806"/>
              <a:gd name="connsiteY1" fmla="*/ 138236 h 488651"/>
              <a:gd name="connsiteX2" fmla="*/ 184322 w 395806"/>
              <a:gd name="connsiteY2" fmla="*/ 0 h 488651"/>
              <a:gd name="connsiteX3" fmla="*/ 227062 w 395806"/>
              <a:gd name="connsiteY3" fmla="*/ 138236 h 488651"/>
              <a:gd name="connsiteX4" fmla="*/ 365373 w 395806"/>
              <a:gd name="connsiteY4" fmla="*/ 138235 h 488651"/>
              <a:gd name="connsiteX5" fmla="*/ 253476 w 395806"/>
              <a:gd name="connsiteY5" fmla="*/ 223668 h 488651"/>
              <a:gd name="connsiteX6" fmla="*/ 395806 w 395806"/>
              <a:gd name="connsiteY6" fmla="*/ 488651 h 488651"/>
              <a:gd name="connsiteX7" fmla="*/ 184322 w 395806"/>
              <a:gd name="connsiteY7" fmla="*/ 276468 h 488651"/>
              <a:gd name="connsiteX8" fmla="*/ 0 w 395806"/>
              <a:gd name="connsiteY8" fmla="*/ 434331 h 488651"/>
              <a:gd name="connsiteX9" fmla="*/ 115168 w 395806"/>
              <a:gd name="connsiteY9" fmla="*/ 223668 h 488651"/>
              <a:gd name="connsiteX10" fmla="*/ 3271 w 395806"/>
              <a:gd name="connsiteY10" fmla="*/ 138235 h 48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806" h="488651">
                <a:moveTo>
                  <a:pt x="3271" y="138235"/>
                </a:moveTo>
                <a:lnTo>
                  <a:pt x="141582" y="138236"/>
                </a:lnTo>
                <a:lnTo>
                  <a:pt x="184322" y="0"/>
                </a:lnTo>
                <a:lnTo>
                  <a:pt x="227062" y="138236"/>
                </a:lnTo>
                <a:lnTo>
                  <a:pt x="365373" y="138235"/>
                </a:lnTo>
                <a:lnTo>
                  <a:pt x="253476" y="223668"/>
                </a:lnTo>
                <a:lnTo>
                  <a:pt x="395806" y="488651"/>
                </a:lnTo>
                <a:lnTo>
                  <a:pt x="184322" y="276468"/>
                </a:lnTo>
                <a:lnTo>
                  <a:pt x="0" y="434331"/>
                </a:lnTo>
                <a:lnTo>
                  <a:pt x="115168" y="223668"/>
                </a:lnTo>
                <a:lnTo>
                  <a:pt x="3271" y="138235"/>
                </a:lnTo>
                <a:close/>
              </a:path>
            </a:pathLst>
          </a:cu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5-Point Star 2"/>
          <p:cNvSpPr>
            <a:spLocks noChangeAspect="1"/>
          </p:cNvSpPr>
          <p:nvPr/>
        </p:nvSpPr>
        <p:spPr>
          <a:xfrm>
            <a:off x="4036197" y="3285820"/>
            <a:ext cx="362102" cy="561079"/>
          </a:xfrm>
          <a:custGeom>
            <a:avLst/>
            <a:gdLst>
              <a:gd name="connsiteX0" fmla="*/ 0 w 362102"/>
              <a:gd name="connsiteY0" fmla="*/ 138235 h 361904"/>
              <a:gd name="connsiteX1" fmla="*/ 138311 w 362102"/>
              <a:gd name="connsiteY1" fmla="*/ 138236 h 361904"/>
              <a:gd name="connsiteX2" fmla="*/ 181051 w 362102"/>
              <a:gd name="connsiteY2" fmla="*/ 0 h 361904"/>
              <a:gd name="connsiteX3" fmla="*/ 223791 w 362102"/>
              <a:gd name="connsiteY3" fmla="*/ 138236 h 361904"/>
              <a:gd name="connsiteX4" fmla="*/ 362102 w 362102"/>
              <a:gd name="connsiteY4" fmla="*/ 138235 h 361904"/>
              <a:gd name="connsiteX5" fmla="*/ 250205 w 362102"/>
              <a:gd name="connsiteY5" fmla="*/ 223668 h 361904"/>
              <a:gd name="connsiteX6" fmla="*/ 292946 w 362102"/>
              <a:gd name="connsiteY6" fmla="*/ 361903 h 361904"/>
              <a:gd name="connsiteX7" fmla="*/ 181051 w 362102"/>
              <a:gd name="connsiteY7" fmla="*/ 276468 h 361904"/>
              <a:gd name="connsiteX8" fmla="*/ 69156 w 362102"/>
              <a:gd name="connsiteY8" fmla="*/ 361903 h 361904"/>
              <a:gd name="connsiteX9" fmla="*/ 111897 w 362102"/>
              <a:gd name="connsiteY9" fmla="*/ 223668 h 361904"/>
              <a:gd name="connsiteX10" fmla="*/ 0 w 362102"/>
              <a:gd name="connsiteY10" fmla="*/ 138235 h 361904"/>
              <a:gd name="connsiteX0" fmla="*/ 0 w 362102"/>
              <a:gd name="connsiteY0" fmla="*/ 337411 h 561079"/>
              <a:gd name="connsiteX1" fmla="*/ 138311 w 362102"/>
              <a:gd name="connsiteY1" fmla="*/ 337412 h 561079"/>
              <a:gd name="connsiteX2" fmla="*/ 190105 w 362102"/>
              <a:gd name="connsiteY2" fmla="*/ 0 h 561079"/>
              <a:gd name="connsiteX3" fmla="*/ 223791 w 362102"/>
              <a:gd name="connsiteY3" fmla="*/ 337412 h 561079"/>
              <a:gd name="connsiteX4" fmla="*/ 362102 w 362102"/>
              <a:gd name="connsiteY4" fmla="*/ 337411 h 561079"/>
              <a:gd name="connsiteX5" fmla="*/ 250205 w 362102"/>
              <a:gd name="connsiteY5" fmla="*/ 422844 h 561079"/>
              <a:gd name="connsiteX6" fmla="*/ 292946 w 362102"/>
              <a:gd name="connsiteY6" fmla="*/ 561079 h 561079"/>
              <a:gd name="connsiteX7" fmla="*/ 181051 w 362102"/>
              <a:gd name="connsiteY7" fmla="*/ 475644 h 561079"/>
              <a:gd name="connsiteX8" fmla="*/ 69156 w 362102"/>
              <a:gd name="connsiteY8" fmla="*/ 561079 h 561079"/>
              <a:gd name="connsiteX9" fmla="*/ 111897 w 362102"/>
              <a:gd name="connsiteY9" fmla="*/ 422844 h 561079"/>
              <a:gd name="connsiteX10" fmla="*/ 0 w 362102"/>
              <a:gd name="connsiteY10" fmla="*/ 337411 h 561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2102" h="561079">
                <a:moveTo>
                  <a:pt x="0" y="337411"/>
                </a:moveTo>
                <a:lnTo>
                  <a:pt x="138311" y="337412"/>
                </a:lnTo>
                <a:lnTo>
                  <a:pt x="190105" y="0"/>
                </a:lnTo>
                <a:lnTo>
                  <a:pt x="223791" y="337412"/>
                </a:lnTo>
                <a:lnTo>
                  <a:pt x="362102" y="337411"/>
                </a:lnTo>
                <a:lnTo>
                  <a:pt x="250205" y="422844"/>
                </a:lnTo>
                <a:lnTo>
                  <a:pt x="292946" y="561079"/>
                </a:lnTo>
                <a:lnTo>
                  <a:pt x="181051" y="475644"/>
                </a:lnTo>
                <a:lnTo>
                  <a:pt x="69156" y="561079"/>
                </a:lnTo>
                <a:lnTo>
                  <a:pt x="111897" y="422844"/>
                </a:lnTo>
                <a:lnTo>
                  <a:pt x="0" y="337411"/>
                </a:lnTo>
                <a:close/>
              </a:path>
            </a:pathLst>
          </a:cu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6"/>
          <p:cNvSpPr>
            <a:spLocks noChangeAspect="1"/>
          </p:cNvSpPr>
          <p:nvPr/>
        </p:nvSpPr>
        <p:spPr>
          <a:xfrm>
            <a:off x="4482363" y="2670537"/>
            <a:ext cx="395806" cy="488651"/>
          </a:xfrm>
          <a:custGeom>
            <a:avLst/>
            <a:gdLst>
              <a:gd name="connsiteX0" fmla="*/ 0 w 362102"/>
              <a:gd name="connsiteY0" fmla="*/ 138235 h 361904"/>
              <a:gd name="connsiteX1" fmla="*/ 138311 w 362102"/>
              <a:gd name="connsiteY1" fmla="*/ 138236 h 361904"/>
              <a:gd name="connsiteX2" fmla="*/ 181051 w 362102"/>
              <a:gd name="connsiteY2" fmla="*/ 0 h 361904"/>
              <a:gd name="connsiteX3" fmla="*/ 223791 w 362102"/>
              <a:gd name="connsiteY3" fmla="*/ 138236 h 361904"/>
              <a:gd name="connsiteX4" fmla="*/ 362102 w 362102"/>
              <a:gd name="connsiteY4" fmla="*/ 138235 h 361904"/>
              <a:gd name="connsiteX5" fmla="*/ 250205 w 362102"/>
              <a:gd name="connsiteY5" fmla="*/ 223668 h 361904"/>
              <a:gd name="connsiteX6" fmla="*/ 292946 w 362102"/>
              <a:gd name="connsiteY6" fmla="*/ 361903 h 361904"/>
              <a:gd name="connsiteX7" fmla="*/ 181051 w 362102"/>
              <a:gd name="connsiteY7" fmla="*/ 276468 h 361904"/>
              <a:gd name="connsiteX8" fmla="*/ 69156 w 362102"/>
              <a:gd name="connsiteY8" fmla="*/ 361903 h 361904"/>
              <a:gd name="connsiteX9" fmla="*/ 111897 w 362102"/>
              <a:gd name="connsiteY9" fmla="*/ 223668 h 361904"/>
              <a:gd name="connsiteX10" fmla="*/ 0 w 362102"/>
              <a:gd name="connsiteY10" fmla="*/ 138235 h 361904"/>
              <a:gd name="connsiteX0" fmla="*/ 0 w 392535"/>
              <a:gd name="connsiteY0" fmla="*/ 138235 h 488651"/>
              <a:gd name="connsiteX1" fmla="*/ 138311 w 392535"/>
              <a:gd name="connsiteY1" fmla="*/ 138236 h 488651"/>
              <a:gd name="connsiteX2" fmla="*/ 181051 w 392535"/>
              <a:gd name="connsiteY2" fmla="*/ 0 h 488651"/>
              <a:gd name="connsiteX3" fmla="*/ 223791 w 392535"/>
              <a:gd name="connsiteY3" fmla="*/ 138236 h 488651"/>
              <a:gd name="connsiteX4" fmla="*/ 362102 w 392535"/>
              <a:gd name="connsiteY4" fmla="*/ 138235 h 488651"/>
              <a:gd name="connsiteX5" fmla="*/ 250205 w 392535"/>
              <a:gd name="connsiteY5" fmla="*/ 223668 h 488651"/>
              <a:gd name="connsiteX6" fmla="*/ 392535 w 392535"/>
              <a:gd name="connsiteY6" fmla="*/ 488651 h 488651"/>
              <a:gd name="connsiteX7" fmla="*/ 181051 w 392535"/>
              <a:gd name="connsiteY7" fmla="*/ 276468 h 488651"/>
              <a:gd name="connsiteX8" fmla="*/ 69156 w 392535"/>
              <a:gd name="connsiteY8" fmla="*/ 361903 h 488651"/>
              <a:gd name="connsiteX9" fmla="*/ 111897 w 392535"/>
              <a:gd name="connsiteY9" fmla="*/ 223668 h 488651"/>
              <a:gd name="connsiteX10" fmla="*/ 0 w 392535"/>
              <a:gd name="connsiteY10" fmla="*/ 138235 h 488651"/>
              <a:gd name="connsiteX0" fmla="*/ 3271 w 395806"/>
              <a:gd name="connsiteY0" fmla="*/ 138235 h 488651"/>
              <a:gd name="connsiteX1" fmla="*/ 141582 w 395806"/>
              <a:gd name="connsiteY1" fmla="*/ 138236 h 488651"/>
              <a:gd name="connsiteX2" fmla="*/ 184322 w 395806"/>
              <a:gd name="connsiteY2" fmla="*/ 0 h 488651"/>
              <a:gd name="connsiteX3" fmla="*/ 227062 w 395806"/>
              <a:gd name="connsiteY3" fmla="*/ 138236 h 488651"/>
              <a:gd name="connsiteX4" fmla="*/ 365373 w 395806"/>
              <a:gd name="connsiteY4" fmla="*/ 138235 h 488651"/>
              <a:gd name="connsiteX5" fmla="*/ 253476 w 395806"/>
              <a:gd name="connsiteY5" fmla="*/ 223668 h 488651"/>
              <a:gd name="connsiteX6" fmla="*/ 395806 w 395806"/>
              <a:gd name="connsiteY6" fmla="*/ 488651 h 488651"/>
              <a:gd name="connsiteX7" fmla="*/ 184322 w 395806"/>
              <a:gd name="connsiteY7" fmla="*/ 276468 h 488651"/>
              <a:gd name="connsiteX8" fmla="*/ 0 w 395806"/>
              <a:gd name="connsiteY8" fmla="*/ 434331 h 488651"/>
              <a:gd name="connsiteX9" fmla="*/ 115168 w 395806"/>
              <a:gd name="connsiteY9" fmla="*/ 223668 h 488651"/>
              <a:gd name="connsiteX10" fmla="*/ 3271 w 395806"/>
              <a:gd name="connsiteY10" fmla="*/ 138235 h 48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806" h="488651">
                <a:moveTo>
                  <a:pt x="3271" y="138235"/>
                </a:moveTo>
                <a:lnTo>
                  <a:pt x="141582" y="138236"/>
                </a:lnTo>
                <a:lnTo>
                  <a:pt x="184322" y="0"/>
                </a:lnTo>
                <a:lnTo>
                  <a:pt x="227062" y="138236"/>
                </a:lnTo>
                <a:lnTo>
                  <a:pt x="365373" y="138235"/>
                </a:lnTo>
                <a:lnTo>
                  <a:pt x="253476" y="223668"/>
                </a:lnTo>
                <a:lnTo>
                  <a:pt x="395806" y="488651"/>
                </a:lnTo>
                <a:lnTo>
                  <a:pt x="184322" y="276468"/>
                </a:lnTo>
                <a:lnTo>
                  <a:pt x="0" y="434331"/>
                </a:lnTo>
                <a:lnTo>
                  <a:pt x="115168" y="223668"/>
                </a:lnTo>
                <a:lnTo>
                  <a:pt x="3271" y="138235"/>
                </a:lnTo>
                <a:close/>
              </a:path>
            </a:pathLst>
          </a:cu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98796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Value?</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43200" y="1371600"/>
            <a:ext cx="3826182" cy="3826182"/>
          </a:xfrm>
        </p:spPr>
      </p:pic>
    </p:spTree>
    <p:extLst>
      <p:ext uri="{BB962C8B-B14F-4D97-AF65-F5344CB8AC3E}">
        <p14:creationId xmlns:p14="http://schemas.microsoft.com/office/powerpoint/2010/main" val="23198453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713"/>
            <a:ext cx="8229600" cy="600075"/>
          </a:xfrm>
        </p:spPr>
        <p:txBody>
          <a:bodyPr rtlCol="0">
            <a:normAutofit fontScale="90000"/>
          </a:bodyPr>
          <a:lstStyle/>
          <a:p>
            <a:pPr eaLnBrk="1" fontAlgn="auto" hangingPunct="1">
              <a:spcAft>
                <a:spcPts val="0"/>
              </a:spcAft>
              <a:defRPr/>
            </a:pPr>
            <a:r>
              <a:rPr lang="en-US" dirty="0" smtClean="0">
                <a:solidFill>
                  <a:srgbClr val="003952"/>
                </a:solidFill>
                <a:latin typeface="Helvetica" panose="020B0604020202020204" pitchFamily="34" charset="0"/>
                <a:cs typeface="Helvetica" panose="020B0604020202020204" pitchFamily="34" charset="0"/>
              </a:rPr>
              <a:t>Changing Environment</a:t>
            </a:r>
            <a:endParaRPr lang="en-US" dirty="0">
              <a:solidFill>
                <a:srgbClr val="003952"/>
              </a:solidFill>
              <a:latin typeface="Helvetica" panose="020B0604020202020204" pitchFamily="34" charset="0"/>
              <a:cs typeface="Helvetica" panose="020B0604020202020204" pitchFamily="34" charset="0"/>
            </a:endParaRPr>
          </a:p>
        </p:txBody>
      </p:sp>
      <p:sp>
        <p:nvSpPr>
          <p:cNvPr id="29699" name="Content Placeholder 2"/>
          <p:cNvSpPr>
            <a:spLocks noGrp="1"/>
          </p:cNvSpPr>
          <p:nvPr>
            <p:ph idx="1"/>
          </p:nvPr>
        </p:nvSpPr>
        <p:spPr>
          <a:xfrm>
            <a:off x="457200" y="954088"/>
            <a:ext cx="8229600" cy="5172075"/>
          </a:xfrm>
        </p:spPr>
        <p:txBody>
          <a:bodyPr/>
          <a:lstStyle/>
          <a:p>
            <a:pPr eaLnBrk="1" hangingPunct="1"/>
            <a:r>
              <a:rPr lang="en-US" altLang="en-US" dirty="0" smtClean="0">
                <a:solidFill>
                  <a:srgbClr val="003952"/>
                </a:solidFill>
                <a:latin typeface="Helvetica" pitchFamily="34" charset="0"/>
                <a:cs typeface="Helvetica" pitchFamily="34" charset="0"/>
              </a:rPr>
              <a:t>Funding cuts, increased costs</a:t>
            </a:r>
          </a:p>
          <a:p>
            <a:pPr lvl="1" eaLnBrk="1" hangingPunct="1"/>
            <a:r>
              <a:rPr lang="en-US" altLang="en-US" dirty="0" smtClean="0">
                <a:solidFill>
                  <a:srgbClr val="003952"/>
                </a:solidFill>
                <a:latin typeface="Helvetica" pitchFamily="34" charset="0"/>
                <a:cs typeface="Helvetica" pitchFamily="34" charset="0"/>
              </a:rPr>
              <a:t>Increase in waiting lists</a:t>
            </a:r>
          </a:p>
          <a:p>
            <a:pPr lvl="1" eaLnBrk="1" hangingPunct="1"/>
            <a:r>
              <a:rPr lang="en-US" altLang="en-US" dirty="0" smtClean="0">
                <a:solidFill>
                  <a:srgbClr val="003952"/>
                </a:solidFill>
                <a:latin typeface="Helvetica" pitchFamily="34" charset="0"/>
                <a:cs typeface="Helvetica" pitchFamily="34" charset="0"/>
              </a:rPr>
              <a:t>Need to make decisions based on positive health outcomes</a:t>
            </a:r>
          </a:p>
          <a:p>
            <a:pPr eaLnBrk="1" hangingPunct="1"/>
            <a:r>
              <a:rPr lang="en-US" altLang="en-US" dirty="0" smtClean="0">
                <a:solidFill>
                  <a:srgbClr val="003952"/>
                </a:solidFill>
                <a:latin typeface="Helvetica" pitchFamily="34" charset="0"/>
                <a:cs typeface="Helvetica" pitchFamily="34" charset="0"/>
              </a:rPr>
              <a:t>Research needed</a:t>
            </a:r>
          </a:p>
          <a:p>
            <a:pPr lvl="1" eaLnBrk="1" hangingPunct="1"/>
            <a:r>
              <a:rPr lang="en-US" altLang="en-US" dirty="0" smtClean="0">
                <a:solidFill>
                  <a:srgbClr val="003952"/>
                </a:solidFill>
                <a:latin typeface="Helvetica" pitchFamily="34" charset="0"/>
                <a:cs typeface="Helvetica" pitchFamily="34" charset="0"/>
              </a:rPr>
              <a:t>Evidence-based </a:t>
            </a:r>
          </a:p>
          <a:p>
            <a:pPr lvl="1" eaLnBrk="1" hangingPunct="1"/>
            <a:r>
              <a:rPr lang="en-US" altLang="en-US" dirty="0" smtClean="0">
                <a:solidFill>
                  <a:srgbClr val="003952"/>
                </a:solidFill>
                <a:latin typeface="Helvetica" pitchFamily="34" charset="0"/>
                <a:cs typeface="Helvetica" pitchFamily="34" charset="0"/>
              </a:rPr>
              <a:t>Determine the value of the meal plus</a:t>
            </a:r>
            <a:endParaRPr lang="en-US" altLang="en-US" dirty="0">
              <a:solidFill>
                <a:srgbClr val="003952"/>
              </a:solidFill>
              <a:latin typeface="Helvetica" pitchFamily="34" charset="0"/>
              <a:cs typeface="Helvetica" pitchFamily="34" charset="0"/>
            </a:endParaRPr>
          </a:p>
          <a:p>
            <a:pPr eaLnBrk="1" hangingPunct="1"/>
            <a:r>
              <a:rPr lang="en-US" altLang="en-US" dirty="0" smtClean="0">
                <a:solidFill>
                  <a:srgbClr val="003952"/>
                </a:solidFill>
                <a:latin typeface="Helvetica" pitchFamily="34" charset="0"/>
                <a:cs typeface="Helvetica" pitchFamily="34" charset="0"/>
              </a:rPr>
              <a:t>Healthcare integration</a:t>
            </a:r>
          </a:p>
          <a:p>
            <a:pPr lvl="1" eaLnBrk="1" hangingPunct="1"/>
            <a:r>
              <a:rPr lang="en-US" altLang="en-US" dirty="0" smtClean="0">
                <a:solidFill>
                  <a:srgbClr val="003952"/>
                </a:solidFill>
                <a:latin typeface="Helvetica" pitchFamily="34" charset="0"/>
                <a:cs typeface="Helvetica" pitchFamily="34" charset="0"/>
              </a:rPr>
              <a:t>Opportunities with Healthcare Providers</a:t>
            </a:r>
          </a:p>
          <a:p>
            <a:pPr lvl="1" eaLnBrk="1" hangingPunct="1"/>
            <a:endParaRPr lang="en-US" altLang="en-US" dirty="0" smtClean="0">
              <a:solidFill>
                <a:srgbClr val="003952"/>
              </a:solidFill>
              <a:latin typeface="Helvetica" pitchFamily="34" charset="0"/>
              <a:cs typeface="Helvetica" pitchFamily="34" charset="0"/>
            </a:endParaRPr>
          </a:p>
        </p:txBody>
      </p:sp>
    </p:spTree>
    <p:extLst>
      <p:ext uri="{BB962C8B-B14F-4D97-AF65-F5344CB8AC3E}">
        <p14:creationId xmlns:p14="http://schemas.microsoft.com/office/powerpoint/2010/main" val="1712301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eaLnBrk="1" hangingPunct="1">
              <a:spcBef>
                <a:spcPct val="0"/>
              </a:spcBef>
              <a:buNone/>
            </a:pPr>
            <a:endParaRPr lang="en-US" sz="2400" dirty="0">
              <a:latin typeface="Helvetica" panose="020B0604020202020204" pitchFamily="34" charset="0"/>
              <a:cs typeface="Helvetica" panose="020B0604020202020204" pitchFamily="34" charset="0"/>
            </a:endParaRPr>
          </a:p>
          <a:p>
            <a:pPr marL="0" indent="0" eaLnBrk="1" hangingPunct="1">
              <a:spcBef>
                <a:spcPct val="0"/>
              </a:spcBef>
              <a:buNone/>
            </a:pPr>
            <a:r>
              <a:rPr lang="en-US" sz="2800" dirty="0" smtClean="0">
                <a:solidFill>
                  <a:srgbClr val="002060"/>
                </a:solidFill>
                <a:latin typeface="Helvetica" panose="020B0604020202020204" pitchFamily="34" charset="0"/>
                <a:cs typeface="Helvetica" panose="020B0604020202020204" pitchFamily="34" charset="0"/>
              </a:rPr>
              <a:t>Partners with Meals on Wheels America</a:t>
            </a:r>
          </a:p>
          <a:p>
            <a:pPr marL="0" indent="0" eaLnBrk="1" hangingPunct="1">
              <a:spcBef>
                <a:spcPct val="0"/>
              </a:spcBef>
              <a:buNone/>
            </a:pPr>
            <a:endParaRPr lang="en-US" sz="2400" dirty="0">
              <a:solidFill>
                <a:srgbClr val="002060"/>
              </a:solidFill>
              <a:latin typeface="Helvetica" panose="020B0604020202020204" pitchFamily="34" charset="0"/>
              <a:cs typeface="Helvetica" panose="020B0604020202020204" pitchFamily="34" charset="0"/>
            </a:endParaRPr>
          </a:p>
          <a:p>
            <a:pPr marL="0" indent="0" eaLnBrk="1" hangingPunct="1">
              <a:spcBef>
                <a:spcPct val="0"/>
              </a:spcBef>
              <a:buNone/>
            </a:pPr>
            <a:r>
              <a:rPr lang="en-US" sz="2400" dirty="0" smtClean="0">
                <a:solidFill>
                  <a:srgbClr val="002060"/>
                </a:solidFill>
                <a:latin typeface="Helvetica" panose="020B0604020202020204" pitchFamily="34" charset="0"/>
                <a:cs typeface="Helvetica" panose="020B0604020202020204" pitchFamily="34" charset="0"/>
              </a:rPr>
              <a:t>Researcher:</a:t>
            </a:r>
          </a:p>
          <a:p>
            <a:pPr marL="0" indent="0" eaLnBrk="1" hangingPunct="1">
              <a:spcBef>
                <a:spcPct val="0"/>
              </a:spcBef>
              <a:buNone/>
            </a:pPr>
            <a:r>
              <a:rPr lang="en-US" sz="2400" dirty="0" smtClean="0">
                <a:solidFill>
                  <a:srgbClr val="002060"/>
                </a:solidFill>
                <a:latin typeface="Helvetica" panose="020B0604020202020204" pitchFamily="34" charset="0"/>
                <a:cs typeface="Helvetica" panose="020B0604020202020204" pitchFamily="34" charset="0"/>
              </a:rPr>
              <a:t>Kali S. Thomas</a:t>
            </a:r>
            <a:r>
              <a:rPr lang="en-US" sz="2400" dirty="0">
                <a:solidFill>
                  <a:srgbClr val="002060"/>
                </a:solidFill>
                <a:latin typeface="Helvetica" pitchFamily="34" charset="0"/>
                <a:cs typeface="Helvetica" pitchFamily="34" charset="0"/>
              </a:rPr>
              <a:t>, PhD, MA</a:t>
            </a:r>
            <a:br>
              <a:rPr lang="en-US" sz="2400" dirty="0">
                <a:solidFill>
                  <a:srgbClr val="002060"/>
                </a:solidFill>
                <a:latin typeface="Helvetica" pitchFamily="34" charset="0"/>
                <a:cs typeface="Helvetica" pitchFamily="34" charset="0"/>
              </a:rPr>
            </a:br>
            <a:r>
              <a:rPr lang="en-US" sz="2400" dirty="0" smtClean="0">
                <a:solidFill>
                  <a:srgbClr val="002060"/>
                </a:solidFill>
                <a:latin typeface="Helvetica" pitchFamily="34" charset="0"/>
                <a:cs typeface="Helvetica" pitchFamily="34" charset="0"/>
              </a:rPr>
              <a:t>and David </a:t>
            </a:r>
            <a:r>
              <a:rPr lang="en-US" sz="2400" dirty="0" err="1" smtClean="0">
                <a:solidFill>
                  <a:srgbClr val="002060"/>
                </a:solidFill>
                <a:latin typeface="Helvetica" pitchFamily="34" charset="0"/>
                <a:cs typeface="Helvetica" pitchFamily="34" charset="0"/>
              </a:rPr>
              <a:t>Dosa</a:t>
            </a:r>
            <a:r>
              <a:rPr lang="en-US" sz="2400" dirty="0" smtClean="0">
                <a:solidFill>
                  <a:srgbClr val="002060"/>
                </a:solidFill>
                <a:latin typeface="Helvetica" pitchFamily="34" charset="0"/>
                <a:cs typeface="Helvetica" pitchFamily="34" charset="0"/>
              </a:rPr>
              <a:t>, MD, MPH</a:t>
            </a:r>
          </a:p>
          <a:p>
            <a:pPr marL="0" indent="0" eaLnBrk="1" hangingPunct="1">
              <a:spcBef>
                <a:spcPct val="0"/>
              </a:spcBef>
              <a:buNone/>
            </a:pPr>
            <a:endParaRPr lang="en-US" sz="2000" dirty="0" smtClean="0">
              <a:solidFill>
                <a:srgbClr val="002060"/>
              </a:solidFill>
              <a:latin typeface="Helvetica" pitchFamily="34" charset="0"/>
              <a:cs typeface="Helvetica" pitchFamily="34" charset="0"/>
            </a:endParaRPr>
          </a:p>
          <a:p>
            <a:pPr marL="400050" lvl="1" indent="0" eaLnBrk="1" hangingPunct="1">
              <a:spcBef>
                <a:spcPct val="0"/>
              </a:spcBef>
              <a:buNone/>
            </a:pPr>
            <a:r>
              <a:rPr lang="en-US" sz="1600" dirty="0" smtClean="0">
                <a:solidFill>
                  <a:srgbClr val="002060"/>
                </a:solidFill>
                <a:latin typeface="Helvetica" pitchFamily="34" charset="0"/>
                <a:cs typeface="Helvetica" pitchFamily="34" charset="0"/>
              </a:rPr>
              <a:t>Center of Innovation for Long-Term Services and Supports</a:t>
            </a:r>
          </a:p>
          <a:p>
            <a:pPr marL="400050" lvl="1" indent="0" eaLnBrk="1" hangingPunct="1">
              <a:spcBef>
                <a:spcPct val="0"/>
              </a:spcBef>
              <a:buNone/>
            </a:pPr>
            <a:r>
              <a:rPr lang="en-US" sz="1600" dirty="0" smtClean="0">
                <a:solidFill>
                  <a:srgbClr val="002060"/>
                </a:solidFill>
                <a:latin typeface="Helvetica" pitchFamily="34" charset="0"/>
                <a:cs typeface="Helvetica" pitchFamily="34" charset="0"/>
              </a:rPr>
              <a:t>Department of Veterans Affairs Medical Center, Providence, RI</a:t>
            </a:r>
          </a:p>
          <a:p>
            <a:pPr marL="400050" lvl="1" indent="0" eaLnBrk="1" hangingPunct="1">
              <a:spcBef>
                <a:spcPct val="0"/>
              </a:spcBef>
              <a:buNone/>
            </a:pPr>
            <a:r>
              <a:rPr lang="en-US" sz="1600" dirty="0" smtClean="0">
                <a:solidFill>
                  <a:srgbClr val="002060"/>
                </a:solidFill>
                <a:latin typeface="Helvetica" pitchFamily="34" charset="0"/>
                <a:cs typeface="Helvetica" pitchFamily="34" charset="0"/>
              </a:rPr>
              <a:t>Center for Gerontology and Healthcare Research, School of Public Health, Brown University</a:t>
            </a:r>
          </a:p>
          <a:p>
            <a:pPr marL="0" indent="0" eaLnBrk="1" hangingPunct="1">
              <a:spcBef>
                <a:spcPct val="0"/>
              </a:spcBef>
              <a:buNone/>
            </a:pPr>
            <a:endParaRPr lang="en-US" sz="2400" dirty="0">
              <a:solidFill>
                <a:srgbClr val="002060"/>
              </a:solidFill>
              <a:latin typeface="Helvetica" pitchFamily="34" charset="0"/>
              <a:cs typeface="Helvetica" pitchFamily="34" charset="0"/>
            </a:endParaRPr>
          </a:p>
          <a:p>
            <a:pPr marL="0" indent="0" eaLnBrk="1" hangingPunct="1">
              <a:spcBef>
                <a:spcPct val="0"/>
              </a:spcBef>
              <a:buNone/>
            </a:pPr>
            <a:r>
              <a:rPr lang="en-US" sz="2400" dirty="0" smtClean="0">
                <a:solidFill>
                  <a:srgbClr val="002060"/>
                </a:solidFill>
                <a:latin typeface="Helvetica" pitchFamily="34" charset="0"/>
                <a:cs typeface="Helvetica" pitchFamily="34" charset="0"/>
              </a:rPr>
              <a:t>Funder:</a:t>
            </a:r>
          </a:p>
          <a:p>
            <a:pPr marL="0" indent="0" eaLnBrk="1" hangingPunct="1">
              <a:spcBef>
                <a:spcPct val="0"/>
              </a:spcBef>
              <a:buNone/>
            </a:pPr>
            <a:r>
              <a:rPr lang="en-US" sz="2400" dirty="0" smtClean="0">
                <a:solidFill>
                  <a:srgbClr val="002060"/>
                </a:solidFill>
                <a:latin typeface="Helvetica" pitchFamily="34" charset="0"/>
                <a:cs typeface="Helvetica" pitchFamily="34" charset="0"/>
              </a:rPr>
              <a:t>AARP Foundation</a:t>
            </a:r>
            <a:endParaRPr lang="en-US" sz="2400" dirty="0">
              <a:solidFill>
                <a:srgbClr val="002060"/>
              </a:solidFill>
              <a:latin typeface="Helvetica" pitchFamily="34" charset="0"/>
              <a:cs typeface="Helvetica" pitchFamily="34" charset="0"/>
            </a:endParaRPr>
          </a:p>
        </p:txBody>
      </p:sp>
      <p:sp>
        <p:nvSpPr>
          <p:cNvPr id="4" name="Title 3"/>
          <p:cNvSpPr>
            <a:spLocks noGrp="1"/>
          </p:cNvSpPr>
          <p:nvPr>
            <p:ph type="title"/>
          </p:nvPr>
        </p:nvSpPr>
        <p:spPr/>
        <p:txBody>
          <a:bodyPr/>
          <a:lstStyle/>
          <a:p>
            <a:r>
              <a:rPr lang="en-US" dirty="0" smtClean="0"/>
              <a:t>Partners</a:t>
            </a:r>
            <a:endParaRPr lang="en-US" dirty="0"/>
          </a:p>
        </p:txBody>
      </p:sp>
    </p:spTree>
    <p:extLst>
      <p:ext uri="{BB962C8B-B14F-4D97-AF65-F5344CB8AC3E}">
        <p14:creationId xmlns:p14="http://schemas.microsoft.com/office/powerpoint/2010/main" val="12922394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713"/>
            <a:ext cx="8229600" cy="600075"/>
          </a:xfrm>
        </p:spPr>
        <p:txBody>
          <a:bodyPr rtlCol="0">
            <a:normAutofit fontScale="90000"/>
          </a:bodyPr>
          <a:lstStyle/>
          <a:p>
            <a:pPr eaLnBrk="1" fontAlgn="auto" hangingPunct="1">
              <a:spcAft>
                <a:spcPts val="0"/>
              </a:spcAft>
              <a:defRPr/>
            </a:pPr>
            <a:r>
              <a:rPr lang="en-US" dirty="0" smtClean="0">
                <a:solidFill>
                  <a:srgbClr val="003952"/>
                </a:solidFill>
                <a:latin typeface="Helvetica" panose="020B0604020202020204" pitchFamily="34" charset="0"/>
                <a:cs typeface="Helvetica" panose="020B0604020202020204" pitchFamily="34" charset="0"/>
              </a:rPr>
              <a:t>Design</a:t>
            </a:r>
            <a:endParaRPr lang="en-US" dirty="0">
              <a:solidFill>
                <a:srgbClr val="003952"/>
              </a:solidFill>
              <a:latin typeface="Helvetica" panose="020B0604020202020204" pitchFamily="34" charset="0"/>
              <a:cs typeface="Helvetica" panose="020B0604020202020204" pitchFamily="34" charset="0"/>
            </a:endParaRPr>
          </a:p>
        </p:txBody>
      </p:sp>
      <p:sp>
        <p:nvSpPr>
          <p:cNvPr id="31747" name="Content Placeholder 2"/>
          <p:cNvSpPr>
            <a:spLocks noGrp="1"/>
          </p:cNvSpPr>
          <p:nvPr>
            <p:ph idx="1"/>
          </p:nvPr>
        </p:nvSpPr>
        <p:spPr>
          <a:xfrm>
            <a:off x="457200" y="954088"/>
            <a:ext cx="8229600" cy="5172075"/>
          </a:xfrm>
        </p:spPr>
        <p:txBody>
          <a:bodyPr/>
          <a:lstStyle/>
          <a:p>
            <a:pPr eaLnBrk="1" hangingPunct="1"/>
            <a:r>
              <a:rPr lang="en-US" altLang="en-US" dirty="0" smtClean="0">
                <a:solidFill>
                  <a:srgbClr val="003952"/>
                </a:solidFill>
                <a:latin typeface="Helvetica" pitchFamily="34" charset="0"/>
                <a:cs typeface="Helvetica" pitchFamily="34" charset="0"/>
              </a:rPr>
              <a:t>Three-arm parallel, fixed, single-blinded randomized controlled trial (RCT)</a:t>
            </a:r>
          </a:p>
          <a:p>
            <a:pPr eaLnBrk="1" hangingPunct="1"/>
            <a:r>
              <a:rPr lang="en-US" altLang="en-US" dirty="0" smtClean="0">
                <a:solidFill>
                  <a:srgbClr val="003952"/>
                </a:solidFill>
                <a:latin typeface="Helvetica" pitchFamily="34" charset="0"/>
                <a:cs typeface="Helvetica" pitchFamily="34" charset="0"/>
              </a:rPr>
              <a:t>620 target participants</a:t>
            </a:r>
          </a:p>
          <a:p>
            <a:pPr eaLnBrk="1" hangingPunct="1"/>
            <a:r>
              <a:rPr lang="en-US" altLang="en-US" dirty="0" smtClean="0">
                <a:solidFill>
                  <a:srgbClr val="003952"/>
                </a:solidFill>
                <a:latin typeface="Helvetica" pitchFamily="34" charset="0"/>
                <a:cs typeface="Helvetica" pitchFamily="34" charset="0"/>
              </a:rPr>
              <a:t>1:1:1 randomization</a:t>
            </a:r>
          </a:p>
          <a:p>
            <a:pPr eaLnBrk="1" hangingPunct="1"/>
            <a:r>
              <a:rPr lang="en-US" altLang="en-US" dirty="0" smtClean="0">
                <a:solidFill>
                  <a:srgbClr val="003952"/>
                </a:solidFill>
                <a:latin typeface="Helvetica" pitchFamily="34" charset="0"/>
                <a:cs typeface="Helvetica" pitchFamily="34" charset="0"/>
              </a:rPr>
              <a:t>Baseline survey (in person) and 15-week follow-up (via telephone)</a:t>
            </a:r>
          </a:p>
          <a:p>
            <a:pPr eaLnBrk="1" hangingPunct="1"/>
            <a:endParaRPr lang="en-US" altLang="en-US" dirty="0" smtClean="0">
              <a:solidFill>
                <a:srgbClr val="003952"/>
              </a:solidFill>
              <a:latin typeface="Helvetica" pitchFamily="34" charset="0"/>
              <a:cs typeface="Helvetica" pitchFamily="34" charset="0"/>
            </a:endParaRPr>
          </a:p>
        </p:txBody>
      </p:sp>
    </p:spTree>
    <p:extLst>
      <p:ext uri="{BB962C8B-B14F-4D97-AF65-F5344CB8AC3E}">
        <p14:creationId xmlns:p14="http://schemas.microsoft.com/office/powerpoint/2010/main" val="28404935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Eight Pilot Sites</a:t>
            </a:r>
            <a:endParaRPr lang="en-US" dirty="0"/>
          </a:p>
        </p:txBody>
      </p:sp>
      <p:pic>
        <p:nvPicPr>
          <p:cNvPr id="4" name="Content Placeholder 3"/>
          <p:cNvPicPr>
            <a:picLocks noGrp="1" noChangeAspect="1"/>
          </p:cNvPicPr>
          <p:nvPr>
            <p:ph idx="1"/>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647097" y="1295400"/>
            <a:ext cx="6334125" cy="4253865"/>
          </a:xfrm>
          <a:solidFill>
            <a:schemeClr val="tx2"/>
          </a:solidFill>
        </p:spPr>
      </p:pic>
      <p:sp>
        <p:nvSpPr>
          <p:cNvPr id="9" name="6-Point Star 8"/>
          <p:cNvSpPr>
            <a:spLocks noChangeAspect="1"/>
          </p:cNvSpPr>
          <p:nvPr/>
        </p:nvSpPr>
        <p:spPr>
          <a:xfrm>
            <a:off x="4754878" y="4952994"/>
            <a:ext cx="160012" cy="160024"/>
          </a:xfrm>
          <a:prstGeom prst="star6">
            <a:avLst/>
          </a:pr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6-Point Star 9"/>
          <p:cNvSpPr>
            <a:spLocks noChangeAspect="1"/>
          </p:cNvSpPr>
          <p:nvPr/>
        </p:nvSpPr>
        <p:spPr>
          <a:xfrm>
            <a:off x="4914890" y="4909315"/>
            <a:ext cx="160012" cy="160024"/>
          </a:xfrm>
          <a:prstGeom prst="star6">
            <a:avLst/>
          </a:pr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6-Point Star 10"/>
          <p:cNvSpPr>
            <a:spLocks noChangeAspect="1"/>
          </p:cNvSpPr>
          <p:nvPr/>
        </p:nvSpPr>
        <p:spPr>
          <a:xfrm>
            <a:off x="4654148" y="4290277"/>
            <a:ext cx="160012" cy="160024"/>
          </a:xfrm>
          <a:prstGeom prst="star6">
            <a:avLst/>
          </a:pr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6-Point Star 11"/>
          <p:cNvSpPr>
            <a:spLocks noChangeAspect="1"/>
          </p:cNvSpPr>
          <p:nvPr/>
        </p:nvSpPr>
        <p:spPr>
          <a:xfrm>
            <a:off x="7162800" y="2819400"/>
            <a:ext cx="160012" cy="160024"/>
          </a:xfrm>
          <a:prstGeom prst="star6">
            <a:avLst/>
          </a:pr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6-Point Star 12"/>
          <p:cNvSpPr>
            <a:spLocks noChangeAspect="1"/>
          </p:cNvSpPr>
          <p:nvPr/>
        </p:nvSpPr>
        <p:spPr>
          <a:xfrm>
            <a:off x="7467600" y="2514600"/>
            <a:ext cx="160012" cy="160024"/>
          </a:xfrm>
          <a:prstGeom prst="star6">
            <a:avLst/>
          </a:pr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6-Point Star 13"/>
          <p:cNvSpPr>
            <a:spLocks noChangeAspect="1"/>
          </p:cNvSpPr>
          <p:nvPr/>
        </p:nvSpPr>
        <p:spPr>
          <a:xfrm>
            <a:off x="6629400" y="3657600"/>
            <a:ext cx="160012" cy="160024"/>
          </a:xfrm>
          <a:prstGeom prst="star6">
            <a:avLst/>
          </a:pr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6-Point Star 14"/>
          <p:cNvSpPr>
            <a:spLocks noChangeAspect="1"/>
          </p:cNvSpPr>
          <p:nvPr/>
        </p:nvSpPr>
        <p:spPr>
          <a:xfrm>
            <a:off x="6325563" y="4130253"/>
            <a:ext cx="160012" cy="160024"/>
          </a:xfrm>
          <a:prstGeom prst="star6">
            <a:avLst/>
          </a:pr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6-Point Star 15"/>
          <p:cNvSpPr>
            <a:spLocks noChangeAspect="1"/>
          </p:cNvSpPr>
          <p:nvPr/>
        </p:nvSpPr>
        <p:spPr>
          <a:xfrm>
            <a:off x="6839573" y="5033006"/>
            <a:ext cx="160012" cy="160024"/>
          </a:xfrm>
          <a:prstGeom prst="star6">
            <a:avLst/>
          </a:prstGeom>
          <a:gradFill>
            <a:gsLst>
              <a:gs pos="0">
                <a:srgbClr val="FFFF00"/>
              </a:gs>
              <a:gs pos="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29589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946882588"/>
              </p:ext>
            </p:extLst>
          </p:nvPr>
        </p:nvGraphicFramePr>
        <p:xfrm>
          <a:off x="591954" y="1371600"/>
          <a:ext cx="8094846" cy="4639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p:cNvSpPr>
            <a:spLocks noGrp="1"/>
          </p:cNvSpPr>
          <p:nvPr>
            <p:ph type="title"/>
          </p:nvPr>
        </p:nvSpPr>
        <p:spPr>
          <a:xfrm>
            <a:off x="457200" y="76201"/>
            <a:ext cx="8229600" cy="936620"/>
          </a:xfrm>
        </p:spPr>
        <p:txBody>
          <a:bodyPr rtlCol="0">
            <a:normAutofit/>
          </a:bodyPr>
          <a:lstStyle/>
          <a:p>
            <a:pPr eaLnBrk="1" fontAlgn="auto" hangingPunct="1">
              <a:spcAft>
                <a:spcPts val="0"/>
              </a:spcAft>
              <a:defRPr/>
            </a:pPr>
            <a:r>
              <a:rPr lang="en-US" dirty="0" smtClean="0">
                <a:solidFill>
                  <a:srgbClr val="002060"/>
                </a:solidFill>
                <a:latin typeface="Helvetica" panose="020B0604020202020204" pitchFamily="34" charset="0"/>
                <a:cs typeface="Helvetica" panose="020B0604020202020204" pitchFamily="34" charset="0"/>
              </a:rPr>
              <a:t>Study Design</a:t>
            </a:r>
            <a:endParaRPr lang="en-US" dirty="0">
              <a:solidFill>
                <a:srgbClr val="00206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4635778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8300" y="112713"/>
            <a:ext cx="8229600" cy="600075"/>
          </a:xfrm>
        </p:spPr>
        <p:txBody>
          <a:bodyPr rtlCol="0">
            <a:normAutofit fontScale="90000"/>
          </a:bodyPr>
          <a:lstStyle/>
          <a:p>
            <a:pPr eaLnBrk="1" fontAlgn="auto" hangingPunct="1">
              <a:spcAft>
                <a:spcPts val="0"/>
              </a:spcAft>
              <a:defRPr/>
            </a:pPr>
            <a:r>
              <a:rPr lang="en-US" dirty="0" smtClean="0">
                <a:solidFill>
                  <a:srgbClr val="003952"/>
                </a:solidFill>
                <a:latin typeface="Helvetica" panose="020B0604020202020204" pitchFamily="34" charset="0"/>
                <a:cs typeface="Helvetica" panose="020B0604020202020204" pitchFamily="34" charset="0"/>
              </a:rPr>
              <a:t>Demographics</a:t>
            </a:r>
            <a:endParaRPr lang="en-US" dirty="0">
              <a:solidFill>
                <a:srgbClr val="003952"/>
              </a:solidFill>
              <a:latin typeface="Helvetica" panose="020B0604020202020204" pitchFamily="34" charset="0"/>
              <a:cs typeface="Helvetica" panose="020B0604020202020204" pitchFamily="34" charset="0"/>
            </a:endParaRPr>
          </a:p>
        </p:txBody>
      </p:sp>
      <p:pic>
        <p:nvPicPr>
          <p:cNvPr id="38915" name="Picture 2"/>
          <p:cNvPicPr>
            <a:picLocks noChangeAspect="1" noChangeArrowheads="1"/>
          </p:cNvPicPr>
          <p:nvPr/>
        </p:nvPicPr>
        <p:blipFill>
          <a:blip r:embed="rId3"/>
          <a:srcRect/>
          <a:stretch>
            <a:fillRect/>
          </a:stretch>
        </p:blipFill>
        <p:spPr bwMode="auto">
          <a:xfrm>
            <a:off x="2098675" y="928688"/>
            <a:ext cx="4951413" cy="5211762"/>
          </a:xfrm>
          <a:prstGeom prst="rect">
            <a:avLst/>
          </a:prstGeom>
          <a:noFill/>
          <a:ln w="9525">
            <a:noFill/>
            <a:miter lim="800000"/>
            <a:headEnd/>
            <a:tailEnd/>
          </a:ln>
        </p:spPr>
      </p:pic>
    </p:spTree>
    <p:extLst>
      <p:ext uri="{BB962C8B-B14F-4D97-AF65-F5344CB8AC3E}">
        <p14:creationId xmlns:p14="http://schemas.microsoft.com/office/powerpoint/2010/main" val="38858734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9525" y="168275"/>
            <a:ext cx="9144000" cy="1050926"/>
          </a:xfrm>
        </p:spPr>
        <p:txBody>
          <a:bodyPr/>
          <a:lstStyle/>
          <a:p>
            <a:pPr eaLnBrk="1" hangingPunct="1"/>
            <a:r>
              <a:rPr lang="en-US" altLang="en-US" sz="3600" dirty="0" smtClean="0">
                <a:solidFill>
                  <a:srgbClr val="003952"/>
                </a:solidFill>
                <a:latin typeface="Helvetica" pitchFamily="34" charset="0"/>
                <a:cs typeface="Helvetica" pitchFamily="34" charset="0"/>
              </a:rPr>
              <a:t>Initial Survey and Observations</a:t>
            </a:r>
            <a:br>
              <a:rPr lang="en-US" altLang="en-US" sz="3600" dirty="0" smtClean="0">
                <a:solidFill>
                  <a:srgbClr val="003952"/>
                </a:solidFill>
                <a:latin typeface="Helvetica" pitchFamily="34" charset="0"/>
                <a:cs typeface="Helvetica" pitchFamily="34" charset="0"/>
              </a:rPr>
            </a:br>
            <a:r>
              <a:rPr lang="en-US" altLang="en-US" sz="3600" dirty="0" smtClean="0">
                <a:solidFill>
                  <a:srgbClr val="003952"/>
                </a:solidFill>
                <a:latin typeface="Helvetica" pitchFamily="34" charset="0"/>
                <a:cs typeface="Helvetica" pitchFamily="34" charset="0"/>
              </a:rPr>
              <a:t>Snapshot of Waiting List</a:t>
            </a: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11424" y="1979549"/>
            <a:ext cx="3121152" cy="3121152"/>
          </a:xfrm>
        </p:spPr>
      </p:pic>
    </p:spTree>
    <p:extLst>
      <p:ext uri="{BB962C8B-B14F-4D97-AF65-F5344CB8AC3E}">
        <p14:creationId xmlns:p14="http://schemas.microsoft.com/office/powerpoint/2010/main" val="41498127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9525" y="168275"/>
            <a:ext cx="9144000" cy="1050926"/>
          </a:xfrm>
        </p:spPr>
        <p:txBody>
          <a:bodyPr/>
          <a:lstStyle/>
          <a:p>
            <a:pPr eaLnBrk="1" hangingPunct="1"/>
            <a:r>
              <a:rPr lang="en-US" altLang="en-US" sz="3600" dirty="0" smtClean="0">
                <a:solidFill>
                  <a:srgbClr val="003952"/>
                </a:solidFill>
                <a:latin typeface="Helvetica" pitchFamily="34" charset="0"/>
                <a:cs typeface="Helvetica" pitchFamily="34" charset="0"/>
              </a:rPr>
              <a:t>Initial Survey</a:t>
            </a:r>
            <a:br>
              <a:rPr lang="en-US" altLang="en-US" sz="3600" dirty="0" smtClean="0">
                <a:solidFill>
                  <a:srgbClr val="003952"/>
                </a:solidFill>
                <a:latin typeface="Helvetica" pitchFamily="34" charset="0"/>
                <a:cs typeface="Helvetica" pitchFamily="34" charset="0"/>
              </a:rPr>
            </a:br>
            <a:r>
              <a:rPr lang="en-US" altLang="en-US" sz="3600" dirty="0">
                <a:solidFill>
                  <a:srgbClr val="003952"/>
                </a:solidFill>
                <a:latin typeface="Helvetica" pitchFamily="34" charset="0"/>
                <a:cs typeface="Helvetica" pitchFamily="34" charset="0"/>
              </a:rPr>
              <a:t>H</a:t>
            </a:r>
            <a:r>
              <a:rPr lang="en-US" altLang="en-US" sz="3600" dirty="0" smtClean="0">
                <a:solidFill>
                  <a:srgbClr val="003952"/>
                </a:solidFill>
                <a:latin typeface="Helvetica" pitchFamily="34" charset="0"/>
                <a:cs typeface="Helvetica" pitchFamily="34" charset="0"/>
              </a:rPr>
              <a:t>elp with Personal Care Needs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17371040"/>
              </p:ext>
            </p:extLst>
          </p:nvPr>
        </p:nvGraphicFramePr>
        <p:xfrm>
          <a:off x="129671" y="1600200"/>
          <a:ext cx="8881309"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231741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713"/>
            <a:ext cx="8229600" cy="1258887"/>
          </a:xfrm>
        </p:spPr>
        <p:txBody>
          <a:bodyPr rtlCol="0">
            <a:normAutofit fontScale="90000"/>
          </a:bodyPr>
          <a:lstStyle/>
          <a:p>
            <a:pPr eaLnBrk="1" fontAlgn="auto" hangingPunct="1">
              <a:spcAft>
                <a:spcPts val="0"/>
              </a:spcAft>
              <a:defRPr/>
            </a:pPr>
            <a:r>
              <a:rPr lang="en-US" dirty="0" smtClean="0">
                <a:solidFill>
                  <a:srgbClr val="003952"/>
                </a:solidFill>
                <a:latin typeface="Helvetica" panose="020B0604020202020204" pitchFamily="34" charset="0"/>
                <a:cs typeface="Helvetica" panose="020B0604020202020204" pitchFamily="34" charset="0"/>
              </a:rPr>
              <a:t>Initial Survey</a:t>
            </a:r>
            <a:br>
              <a:rPr lang="en-US" dirty="0" smtClean="0">
                <a:solidFill>
                  <a:srgbClr val="003952"/>
                </a:solidFill>
                <a:latin typeface="Helvetica" panose="020B0604020202020204" pitchFamily="34" charset="0"/>
                <a:cs typeface="Helvetica" panose="020B0604020202020204" pitchFamily="34" charset="0"/>
              </a:rPr>
            </a:br>
            <a:r>
              <a:rPr lang="en-US" dirty="0" smtClean="0">
                <a:solidFill>
                  <a:srgbClr val="003952"/>
                </a:solidFill>
                <a:latin typeface="Helvetica" panose="020B0604020202020204" pitchFamily="34" charset="0"/>
                <a:cs typeface="Helvetica" panose="020B0604020202020204" pitchFamily="34" charset="0"/>
              </a:rPr>
              <a:t>Social Support</a:t>
            </a:r>
            <a:endParaRPr lang="en-US" dirty="0">
              <a:solidFill>
                <a:srgbClr val="003952"/>
              </a:solidFill>
              <a:latin typeface="Helvetica" panose="020B0604020202020204" pitchFamily="34" charset="0"/>
              <a:cs typeface="Helvetica" panose="020B0604020202020204" pitchFamily="34" charset="0"/>
            </a:endParaRPr>
          </a:p>
        </p:txBody>
      </p:sp>
      <p:graphicFrame>
        <p:nvGraphicFramePr>
          <p:cNvPr id="12" name="Content Placeholder 11"/>
          <p:cNvGraphicFramePr>
            <a:graphicFrameLocks noGrp="1"/>
          </p:cNvGraphicFramePr>
          <p:nvPr>
            <p:ph idx="1"/>
          </p:nvPr>
        </p:nvGraphicFramePr>
        <p:xfrm>
          <a:off x="5259805" y="2062162"/>
          <a:ext cx="2744002" cy="38649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5"/>
          <p:cNvGraphicFramePr>
            <a:graphicFrameLocks noGrp="1"/>
          </p:cNvGraphicFramePr>
          <p:nvPr>
            <p:ph sz="half" idx="4294967295"/>
          </p:nvPr>
        </p:nvGraphicFramePr>
        <p:xfrm>
          <a:off x="712269" y="2360913"/>
          <a:ext cx="3638349" cy="3566160"/>
        </p:xfrm>
        <a:graphic>
          <a:graphicData uri="http://schemas.openxmlformats.org/drawingml/2006/chart">
            <c:chart xmlns:c="http://schemas.openxmlformats.org/drawingml/2006/chart" xmlns:r="http://schemas.openxmlformats.org/officeDocument/2006/relationships" r:id="rId4"/>
          </a:graphicData>
        </a:graphic>
      </p:graphicFrame>
      <p:sp>
        <p:nvSpPr>
          <p:cNvPr id="40965" name="TextBox 12"/>
          <p:cNvSpPr txBox="1">
            <a:spLocks noChangeArrowheads="1"/>
          </p:cNvSpPr>
          <p:nvPr/>
        </p:nvSpPr>
        <p:spPr bwMode="auto">
          <a:xfrm>
            <a:off x="609600" y="1600200"/>
            <a:ext cx="4038600" cy="646113"/>
          </a:xfrm>
          <a:prstGeom prst="rect">
            <a:avLst/>
          </a:prstGeom>
          <a:noFill/>
          <a:ln w="9525">
            <a:noFill/>
            <a:miter lim="800000"/>
            <a:headEnd/>
            <a:tailEnd/>
          </a:ln>
        </p:spPr>
        <p:txBody>
          <a:bodyPr>
            <a:spAutoFit/>
          </a:bodyPr>
          <a:lstStyle/>
          <a:p>
            <a:pPr algn="ctr" defTabSz="457200" fontAlgn="base">
              <a:spcBef>
                <a:spcPct val="0"/>
              </a:spcBef>
              <a:spcAft>
                <a:spcPct val="0"/>
              </a:spcAft>
            </a:pPr>
            <a:r>
              <a:rPr lang="en-US" altLang="en-US" dirty="0">
                <a:solidFill>
                  <a:srgbClr val="1F497D">
                    <a:lumMod val="50000"/>
                  </a:srgbClr>
                </a:solidFill>
                <a:latin typeface="Helvetica" pitchFamily="34" charset="0"/>
                <a:cs typeface="Helvetica" pitchFamily="34" charset="0"/>
              </a:rPr>
              <a:t>“How often do you have contact with friends or family?”</a:t>
            </a:r>
          </a:p>
        </p:txBody>
      </p:sp>
      <p:sp>
        <p:nvSpPr>
          <p:cNvPr id="40966" name="TextBox 14"/>
          <p:cNvSpPr txBox="1">
            <a:spLocks noChangeArrowheads="1"/>
          </p:cNvSpPr>
          <p:nvPr/>
        </p:nvSpPr>
        <p:spPr bwMode="auto">
          <a:xfrm>
            <a:off x="4800600" y="1600200"/>
            <a:ext cx="4038600" cy="923925"/>
          </a:xfrm>
          <a:prstGeom prst="rect">
            <a:avLst/>
          </a:prstGeom>
          <a:noFill/>
          <a:ln w="9525">
            <a:noFill/>
            <a:miter lim="800000"/>
            <a:headEnd/>
            <a:tailEnd/>
          </a:ln>
        </p:spPr>
        <p:txBody>
          <a:bodyPr>
            <a:spAutoFit/>
          </a:bodyPr>
          <a:lstStyle/>
          <a:p>
            <a:pPr algn="ctr" defTabSz="457200" fontAlgn="base">
              <a:spcBef>
                <a:spcPct val="0"/>
              </a:spcBef>
              <a:spcAft>
                <a:spcPct val="0"/>
              </a:spcAft>
            </a:pPr>
            <a:r>
              <a:rPr lang="en-US" altLang="en-US" dirty="0">
                <a:solidFill>
                  <a:srgbClr val="003952"/>
                </a:solidFill>
                <a:latin typeface="Helvetica" pitchFamily="34" charset="0"/>
                <a:ea typeface="Helvetica Neue"/>
                <a:cs typeface="Helvetica" pitchFamily="34" charset="0"/>
              </a:rPr>
              <a:t>“Is there a family member, friend, or neighbor that you feel you can call on for help if you need it?”</a:t>
            </a:r>
          </a:p>
        </p:txBody>
      </p:sp>
    </p:spTree>
    <p:extLst>
      <p:ext uri="{BB962C8B-B14F-4D97-AF65-F5344CB8AC3E}">
        <p14:creationId xmlns:p14="http://schemas.microsoft.com/office/powerpoint/2010/main" val="8771279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713"/>
            <a:ext cx="8229600" cy="1258887"/>
          </a:xfrm>
        </p:spPr>
        <p:txBody>
          <a:bodyPr rtlCol="0">
            <a:normAutofit fontScale="90000"/>
          </a:bodyPr>
          <a:lstStyle/>
          <a:p>
            <a:pPr eaLnBrk="1" fontAlgn="auto" hangingPunct="1">
              <a:spcAft>
                <a:spcPts val="0"/>
              </a:spcAft>
              <a:defRPr/>
            </a:pPr>
            <a:r>
              <a:rPr lang="en-US" dirty="0" smtClean="0">
                <a:solidFill>
                  <a:srgbClr val="003952"/>
                </a:solidFill>
                <a:latin typeface="Helvetica" panose="020B0604020202020204" pitchFamily="34" charset="0"/>
                <a:cs typeface="Helvetica" panose="020B0604020202020204" pitchFamily="34" charset="0"/>
              </a:rPr>
              <a:t>Initial Survey</a:t>
            </a:r>
            <a:br>
              <a:rPr lang="en-US" dirty="0" smtClean="0">
                <a:solidFill>
                  <a:srgbClr val="003952"/>
                </a:solidFill>
                <a:latin typeface="Helvetica" panose="020B0604020202020204" pitchFamily="34" charset="0"/>
                <a:cs typeface="Helvetica" panose="020B0604020202020204" pitchFamily="34" charset="0"/>
              </a:rPr>
            </a:br>
            <a:r>
              <a:rPr lang="en-US" dirty="0" smtClean="0">
                <a:solidFill>
                  <a:srgbClr val="003952"/>
                </a:solidFill>
                <a:latin typeface="Helvetica" panose="020B0604020202020204" pitchFamily="34" charset="0"/>
                <a:cs typeface="Helvetica" panose="020B0604020202020204" pitchFamily="34" charset="0"/>
              </a:rPr>
              <a:t>Nutrition Risk</a:t>
            </a:r>
            <a:endParaRPr lang="en-US" dirty="0">
              <a:solidFill>
                <a:srgbClr val="003952"/>
              </a:solidFill>
              <a:latin typeface="Helvetica" panose="020B0604020202020204" pitchFamily="34" charset="0"/>
              <a:cs typeface="Helvetica" panose="020B0604020202020204" pitchFamily="34" charset="0"/>
            </a:endParaRPr>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259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7"/>
          <p:cNvSpPr>
            <a:spLocks noGrp="1"/>
          </p:cNvSpPr>
          <p:nvPr>
            <p:ph type="title"/>
          </p:nvPr>
        </p:nvSpPr>
        <p:spPr>
          <a:xfrm>
            <a:off x="457200" y="120650"/>
            <a:ext cx="8229600" cy="1143000"/>
          </a:xfrm>
        </p:spPr>
        <p:txBody>
          <a:bodyPr/>
          <a:lstStyle/>
          <a:p>
            <a:pPr eaLnBrk="1" hangingPunct="1"/>
            <a:r>
              <a:rPr lang="en-US" altLang="en-US" sz="4000" dirty="0" smtClean="0">
                <a:solidFill>
                  <a:srgbClr val="003952"/>
                </a:solidFill>
                <a:latin typeface="Helvetica" pitchFamily="34" charset="0"/>
                <a:cs typeface="Helvetica" pitchFamily="34" charset="0"/>
              </a:rPr>
              <a:t>Initial Survey</a:t>
            </a:r>
            <a:br>
              <a:rPr lang="en-US" altLang="en-US" sz="4000" dirty="0" smtClean="0">
                <a:solidFill>
                  <a:srgbClr val="003952"/>
                </a:solidFill>
                <a:latin typeface="Helvetica" pitchFamily="34" charset="0"/>
                <a:cs typeface="Helvetica" pitchFamily="34" charset="0"/>
              </a:rPr>
            </a:br>
            <a:r>
              <a:rPr lang="en-US" altLang="en-US" sz="4000" dirty="0" smtClean="0">
                <a:solidFill>
                  <a:srgbClr val="003952"/>
                </a:solidFill>
                <a:latin typeface="Helvetica" pitchFamily="34" charset="0"/>
                <a:cs typeface="Helvetica" pitchFamily="34" charset="0"/>
              </a:rPr>
              <a:t>Self Rated Health</a:t>
            </a:r>
          </a:p>
        </p:txBody>
      </p:sp>
      <p:sp>
        <p:nvSpPr>
          <p:cNvPr id="44035" name="TextBox 2"/>
          <p:cNvSpPr txBox="1">
            <a:spLocks noChangeArrowheads="1"/>
          </p:cNvSpPr>
          <p:nvPr/>
        </p:nvSpPr>
        <p:spPr bwMode="auto">
          <a:xfrm>
            <a:off x="665163" y="5243513"/>
            <a:ext cx="7964487" cy="553998"/>
          </a:xfrm>
          <a:prstGeom prst="rect">
            <a:avLst/>
          </a:prstGeom>
          <a:noFill/>
          <a:ln w="9525">
            <a:noFill/>
            <a:miter lim="800000"/>
            <a:headEnd/>
            <a:tailEnd/>
          </a:ln>
        </p:spPr>
        <p:txBody>
          <a:bodyPr>
            <a:spAutoFit/>
          </a:bodyPr>
          <a:lstStyle/>
          <a:p>
            <a:pPr algn="ctr" defTabSz="457200" fontAlgn="base">
              <a:spcBef>
                <a:spcPct val="0"/>
              </a:spcBef>
              <a:spcAft>
                <a:spcPct val="0"/>
              </a:spcAft>
            </a:pPr>
            <a:r>
              <a:rPr lang="en-US" altLang="en-US" sz="1500" dirty="0">
                <a:solidFill>
                  <a:srgbClr val="003952"/>
                </a:solidFill>
                <a:latin typeface="Helvetica" pitchFamily="34" charset="0"/>
                <a:ea typeface="Helvetica Neue"/>
                <a:cs typeface="Helvetica" pitchFamily="34" charset="0"/>
              </a:rPr>
              <a:t>Q: “Would you say that in general your health is...”</a:t>
            </a:r>
          </a:p>
          <a:p>
            <a:pPr algn="ctr" defTabSz="457200" fontAlgn="base">
              <a:spcBef>
                <a:spcPct val="0"/>
              </a:spcBef>
              <a:spcAft>
                <a:spcPct val="0"/>
              </a:spcAft>
            </a:pPr>
            <a:r>
              <a:rPr lang="en-US" altLang="en-US" sz="1500" dirty="0">
                <a:solidFill>
                  <a:srgbClr val="003952"/>
                </a:solidFill>
                <a:latin typeface="Helvetica" pitchFamily="34" charset="0"/>
                <a:ea typeface="Helvetica Neue"/>
                <a:cs typeface="Helvetica" pitchFamily="34" charset="0"/>
              </a:rPr>
              <a:t>Groups significantly different at the </a:t>
            </a:r>
            <a:r>
              <a:rPr lang="en-US" altLang="en-US" sz="1500" i="1" dirty="0">
                <a:solidFill>
                  <a:srgbClr val="003952"/>
                </a:solidFill>
                <a:latin typeface="Helvetica" pitchFamily="34" charset="0"/>
                <a:ea typeface="Helvetica Neue"/>
                <a:cs typeface="Helvetica" pitchFamily="34" charset="0"/>
              </a:rPr>
              <a:t>p</a:t>
            </a:r>
            <a:r>
              <a:rPr lang="en-US" altLang="en-US" sz="1500" dirty="0">
                <a:solidFill>
                  <a:srgbClr val="003952"/>
                </a:solidFill>
                <a:latin typeface="Helvetica" pitchFamily="34" charset="0"/>
                <a:ea typeface="Helvetica Neue"/>
                <a:cs typeface="Helvetica" pitchFamily="34" charset="0"/>
              </a:rPr>
              <a:t>&lt;0.001 level	</a:t>
            </a:r>
          </a:p>
        </p:txBody>
      </p:sp>
      <p:pic>
        <p:nvPicPr>
          <p:cNvPr id="44036" name="Picture 8"/>
          <p:cNvPicPr>
            <a:picLocks noChangeAspect="1" noChangeArrowheads="1"/>
          </p:cNvPicPr>
          <p:nvPr/>
        </p:nvPicPr>
        <p:blipFill>
          <a:blip r:embed="rId3"/>
          <a:srcRect/>
          <a:stretch>
            <a:fillRect/>
          </a:stretch>
        </p:blipFill>
        <p:spPr bwMode="auto">
          <a:xfrm>
            <a:off x="56683" y="1473201"/>
            <a:ext cx="9041971" cy="3702580"/>
          </a:xfrm>
          <a:prstGeom prst="rect">
            <a:avLst/>
          </a:prstGeom>
          <a:noFill/>
          <a:ln w="9525">
            <a:noFill/>
            <a:miter lim="800000"/>
            <a:headEnd/>
            <a:tailEnd/>
          </a:ln>
        </p:spPr>
      </p:pic>
    </p:spTree>
    <p:extLst>
      <p:ext uri="{BB962C8B-B14F-4D97-AF65-F5344CB8AC3E}">
        <p14:creationId xmlns:p14="http://schemas.microsoft.com/office/powerpoint/2010/main" val="23141586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4"/>
          <p:cNvSpPr>
            <a:spLocks noGrp="1"/>
          </p:cNvSpPr>
          <p:nvPr>
            <p:ph type="title"/>
          </p:nvPr>
        </p:nvSpPr>
        <p:spPr>
          <a:xfrm>
            <a:off x="0" y="120650"/>
            <a:ext cx="9144000" cy="1143000"/>
          </a:xfrm>
        </p:spPr>
        <p:txBody>
          <a:bodyPr/>
          <a:lstStyle/>
          <a:p>
            <a:pPr eaLnBrk="1" hangingPunct="1"/>
            <a:r>
              <a:rPr lang="en-US" altLang="en-US" sz="4000" dirty="0" smtClean="0">
                <a:solidFill>
                  <a:srgbClr val="003952"/>
                </a:solidFill>
                <a:latin typeface="Helvetica" pitchFamily="34" charset="0"/>
                <a:cs typeface="Helvetica" pitchFamily="34" charset="0"/>
              </a:rPr>
              <a:t>Initial Survey </a:t>
            </a:r>
            <a:br>
              <a:rPr lang="en-US" altLang="en-US" sz="4000" dirty="0" smtClean="0">
                <a:solidFill>
                  <a:srgbClr val="003952"/>
                </a:solidFill>
                <a:latin typeface="Helvetica" pitchFamily="34" charset="0"/>
                <a:cs typeface="Helvetica" pitchFamily="34" charset="0"/>
              </a:rPr>
            </a:br>
            <a:r>
              <a:rPr lang="en-US" altLang="en-US" sz="4000" dirty="0" smtClean="0">
                <a:solidFill>
                  <a:srgbClr val="003952"/>
                </a:solidFill>
                <a:latin typeface="Helvetica" pitchFamily="34" charset="0"/>
                <a:cs typeface="Helvetica" pitchFamily="34" charset="0"/>
              </a:rPr>
              <a:t>Depression/Anxiety</a:t>
            </a:r>
          </a:p>
        </p:txBody>
      </p:sp>
      <p:pic>
        <p:nvPicPr>
          <p:cNvPr id="45060" name="Picture 6"/>
          <p:cNvPicPr>
            <a:picLocks noChangeAspect="1" noChangeArrowheads="1"/>
          </p:cNvPicPr>
          <p:nvPr/>
        </p:nvPicPr>
        <p:blipFill>
          <a:blip r:embed="rId3"/>
          <a:srcRect/>
          <a:stretch>
            <a:fillRect/>
          </a:stretch>
        </p:blipFill>
        <p:spPr bwMode="auto">
          <a:xfrm>
            <a:off x="106374" y="1591733"/>
            <a:ext cx="9214430" cy="3404130"/>
          </a:xfrm>
          <a:prstGeom prst="rect">
            <a:avLst/>
          </a:prstGeom>
          <a:noFill/>
          <a:ln w="9525">
            <a:noFill/>
            <a:miter lim="800000"/>
            <a:headEnd/>
            <a:tailEnd/>
          </a:ln>
        </p:spPr>
      </p:pic>
    </p:spTree>
    <p:extLst>
      <p:ext uri="{BB962C8B-B14F-4D97-AF65-F5344CB8AC3E}">
        <p14:creationId xmlns:p14="http://schemas.microsoft.com/office/powerpoint/2010/main" val="16692876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4"/>
          <p:cNvSpPr>
            <a:spLocks noGrp="1"/>
          </p:cNvSpPr>
          <p:nvPr>
            <p:ph type="title"/>
          </p:nvPr>
        </p:nvSpPr>
        <p:spPr>
          <a:xfrm>
            <a:off x="0" y="136525"/>
            <a:ext cx="9144000" cy="1143000"/>
          </a:xfrm>
        </p:spPr>
        <p:txBody>
          <a:bodyPr/>
          <a:lstStyle/>
          <a:p>
            <a:pPr eaLnBrk="1" hangingPunct="1"/>
            <a:r>
              <a:rPr lang="en-US" altLang="en-US" sz="4000" dirty="0" smtClean="0">
                <a:solidFill>
                  <a:srgbClr val="003952"/>
                </a:solidFill>
                <a:latin typeface="Helvetica" pitchFamily="34" charset="0"/>
                <a:cs typeface="Helvetica" pitchFamily="34" charset="0"/>
              </a:rPr>
              <a:t>Initial Survey</a:t>
            </a:r>
            <a:br>
              <a:rPr lang="en-US" altLang="en-US" sz="4000" dirty="0" smtClean="0">
                <a:solidFill>
                  <a:srgbClr val="003952"/>
                </a:solidFill>
                <a:latin typeface="Helvetica" pitchFamily="34" charset="0"/>
                <a:cs typeface="Helvetica" pitchFamily="34" charset="0"/>
              </a:rPr>
            </a:br>
            <a:r>
              <a:rPr lang="en-US" altLang="en-US" sz="4000" dirty="0" smtClean="0">
                <a:solidFill>
                  <a:srgbClr val="003952"/>
                </a:solidFill>
                <a:latin typeface="Helvetica" pitchFamily="34" charset="0"/>
                <a:cs typeface="Helvetica" pitchFamily="34" charset="0"/>
              </a:rPr>
              <a:t>Falls/Fear of Falling</a:t>
            </a:r>
          </a:p>
        </p:txBody>
      </p:sp>
      <p:sp>
        <p:nvSpPr>
          <p:cNvPr id="46083" name="TextBox 7"/>
          <p:cNvSpPr txBox="1">
            <a:spLocks noChangeArrowheads="1"/>
          </p:cNvSpPr>
          <p:nvPr/>
        </p:nvSpPr>
        <p:spPr bwMode="auto">
          <a:xfrm>
            <a:off x="0" y="5003262"/>
            <a:ext cx="9144000" cy="1246495"/>
          </a:xfrm>
          <a:prstGeom prst="rect">
            <a:avLst/>
          </a:prstGeom>
          <a:solidFill>
            <a:schemeClr val="bg1"/>
          </a:solidFill>
          <a:ln w="9525">
            <a:noFill/>
            <a:miter lim="800000"/>
            <a:headEnd/>
            <a:tailEnd/>
          </a:ln>
        </p:spPr>
        <p:txBody>
          <a:bodyPr>
            <a:spAutoFit/>
          </a:bodyPr>
          <a:lstStyle/>
          <a:p>
            <a:pPr algn="ctr" defTabSz="457200" fontAlgn="base">
              <a:spcBef>
                <a:spcPct val="0"/>
              </a:spcBef>
              <a:spcAft>
                <a:spcPct val="0"/>
              </a:spcAft>
            </a:pPr>
            <a:r>
              <a:rPr lang="en-US" altLang="en-US" sz="1500" dirty="0">
                <a:solidFill>
                  <a:srgbClr val="003952"/>
                </a:solidFill>
                <a:latin typeface="Helvetica" pitchFamily="34" charset="0"/>
                <a:cs typeface="Helvetica" pitchFamily="34" charset="0"/>
              </a:rPr>
              <a:t>Q: “In the last month, have you fallen down?”    </a:t>
            </a:r>
          </a:p>
          <a:p>
            <a:pPr algn="ctr" defTabSz="457200" fontAlgn="base">
              <a:spcBef>
                <a:spcPct val="0"/>
              </a:spcBef>
              <a:spcAft>
                <a:spcPct val="0"/>
              </a:spcAft>
            </a:pPr>
            <a:r>
              <a:rPr lang="en-US" altLang="en-US" sz="1500" dirty="0">
                <a:solidFill>
                  <a:srgbClr val="003952"/>
                </a:solidFill>
                <a:latin typeface="Helvetica" pitchFamily="34" charset="0"/>
                <a:cs typeface="Helvetica" pitchFamily="34" charset="0"/>
              </a:rPr>
              <a:t>Q: “In the last month, did you worry about falling down?”     </a:t>
            </a:r>
          </a:p>
          <a:p>
            <a:pPr algn="ctr" defTabSz="457200" fontAlgn="base">
              <a:spcBef>
                <a:spcPct val="0"/>
              </a:spcBef>
              <a:spcAft>
                <a:spcPct val="0"/>
              </a:spcAft>
            </a:pPr>
            <a:r>
              <a:rPr lang="en-US" altLang="en-US" sz="1500" dirty="0">
                <a:solidFill>
                  <a:srgbClr val="003952"/>
                </a:solidFill>
                <a:latin typeface="Helvetica" pitchFamily="34" charset="0"/>
                <a:cs typeface="Helvetica" pitchFamily="34" charset="0"/>
              </a:rPr>
              <a:t>Q: “In the last month, did this worry ever limit your activities?”</a:t>
            </a:r>
          </a:p>
          <a:p>
            <a:pPr algn="ctr" defTabSz="457200" fontAlgn="base">
              <a:spcBef>
                <a:spcPct val="0"/>
              </a:spcBef>
              <a:spcAft>
                <a:spcPct val="0"/>
              </a:spcAft>
            </a:pPr>
            <a:endParaRPr lang="en-US" altLang="en-US" sz="1500" dirty="0">
              <a:solidFill>
                <a:srgbClr val="003952"/>
              </a:solidFill>
              <a:latin typeface="Helvetica" pitchFamily="34" charset="0"/>
              <a:cs typeface="Helvetica" pitchFamily="34" charset="0"/>
            </a:endParaRPr>
          </a:p>
          <a:p>
            <a:pPr algn="ctr" defTabSz="457200" fontAlgn="base">
              <a:spcBef>
                <a:spcPct val="0"/>
              </a:spcBef>
              <a:spcAft>
                <a:spcPct val="0"/>
              </a:spcAft>
            </a:pPr>
            <a:r>
              <a:rPr lang="en-US" altLang="en-US" sz="1500" dirty="0">
                <a:solidFill>
                  <a:srgbClr val="003952"/>
                </a:solidFill>
                <a:latin typeface="Helvetica" pitchFamily="34" charset="0"/>
                <a:cs typeface="Helvetica" pitchFamily="34" charset="0"/>
              </a:rPr>
              <a:t>Groups significantly different at the </a:t>
            </a:r>
            <a:r>
              <a:rPr lang="en-US" altLang="en-US" sz="1500" i="1" dirty="0" err="1">
                <a:solidFill>
                  <a:srgbClr val="003952"/>
                </a:solidFill>
                <a:latin typeface="Helvetica" pitchFamily="34" charset="0"/>
                <a:cs typeface="Helvetica" pitchFamily="34" charset="0"/>
              </a:rPr>
              <a:t>p</a:t>
            </a:r>
            <a:r>
              <a:rPr lang="en-US" altLang="en-US" sz="1500" dirty="0">
                <a:solidFill>
                  <a:srgbClr val="003952"/>
                </a:solidFill>
                <a:latin typeface="Helvetica" pitchFamily="34" charset="0"/>
                <a:cs typeface="Helvetica" pitchFamily="34" charset="0"/>
              </a:rPr>
              <a:t>&lt;0.001 level</a:t>
            </a:r>
          </a:p>
        </p:txBody>
      </p:sp>
      <p:pic>
        <p:nvPicPr>
          <p:cNvPr id="46084" name="Picture 27"/>
          <p:cNvPicPr>
            <a:picLocks noChangeAspect="1" noChangeArrowheads="1"/>
          </p:cNvPicPr>
          <p:nvPr/>
        </p:nvPicPr>
        <p:blipFill>
          <a:blip r:embed="rId3"/>
          <a:srcRect/>
          <a:stretch>
            <a:fillRect/>
          </a:stretch>
        </p:blipFill>
        <p:spPr bwMode="auto">
          <a:xfrm>
            <a:off x="1117600" y="1993717"/>
            <a:ext cx="6729674" cy="2658715"/>
          </a:xfrm>
          <a:prstGeom prst="rect">
            <a:avLst/>
          </a:prstGeom>
          <a:noFill/>
          <a:ln w="9525">
            <a:noFill/>
            <a:miter lim="800000"/>
            <a:headEnd/>
            <a:tailEnd/>
          </a:ln>
        </p:spPr>
      </p:pic>
    </p:spTree>
    <p:extLst>
      <p:ext uri="{BB962C8B-B14F-4D97-AF65-F5344CB8AC3E}">
        <p14:creationId xmlns:p14="http://schemas.microsoft.com/office/powerpoint/2010/main" val="28679038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0" y="128588"/>
            <a:ext cx="9144000" cy="1143000"/>
          </a:xfrm>
        </p:spPr>
        <p:txBody>
          <a:bodyPr/>
          <a:lstStyle/>
          <a:p>
            <a:pPr eaLnBrk="1" hangingPunct="1"/>
            <a:r>
              <a:rPr lang="en-US" altLang="en-US" sz="4000" dirty="0" smtClean="0">
                <a:solidFill>
                  <a:srgbClr val="003952"/>
                </a:solidFill>
                <a:latin typeface="Helvetica" pitchFamily="34" charset="0"/>
                <a:cs typeface="Helvetica" pitchFamily="34" charset="0"/>
              </a:rPr>
              <a:t>Initial Survey</a:t>
            </a:r>
            <a:br>
              <a:rPr lang="en-US" altLang="en-US" sz="4000" dirty="0" smtClean="0">
                <a:solidFill>
                  <a:srgbClr val="003952"/>
                </a:solidFill>
                <a:latin typeface="Helvetica" pitchFamily="34" charset="0"/>
                <a:cs typeface="Helvetica" pitchFamily="34" charset="0"/>
              </a:rPr>
            </a:br>
            <a:r>
              <a:rPr lang="en-US" altLang="en-US" sz="4000" dirty="0" smtClean="0">
                <a:solidFill>
                  <a:srgbClr val="003952"/>
                </a:solidFill>
                <a:latin typeface="Helvetica" pitchFamily="34" charset="0"/>
                <a:cs typeface="Helvetica" pitchFamily="34" charset="0"/>
              </a:rPr>
              <a:t>Shopping/Preparing Food</a:t>
            </a:r>
          </a:p>
        </p:txBody>
      </p:sp>
      <p:sp>
        <p:nvSpPr>
          <p:cNvPr id="47107" name="TextBox 4"/>
          <p:cNvSpPr txBox="1">
            <a:spLocks noChangeArrowheads="1"/>
          </p:cNvSpPr>
          <p:nvPr/>
        </p:nvSpPr>
        <p:spPr bwMode="auto">
          <a:xfrm>
            <a:off x="192088" y="4470927"/>
            <a:ext cx="8667750" cy="1246495"/>
          </a:xfrm>
          <a:prstGeom prst="rect">
            <a:avLst/>
          </a:prstGeom>
          <a:noFill/>
          <a:ln w="9525">
            <a:noFill/>
            <a:miter lim="800000"/>
            <a:headEnd/>
            <a:tailEnd/>
          </a:ln>
        </p:spPr>
        <p:txBody>
          <a:bodyPr>
            <a:spAutoFit/>
          </a:bodyPr>
          <a:lstStyle/>
          <a:p>
            <a:pPr algn="ctr" defTabSz="457200" fontAlgn="base">
              <a:spcBef>
                <a:spcPct val="0"/>
              </a:spcBef>
              <a:spcAft>
                <a:spcPct val="0"/>
              </a:spcAft>
            </a:pPr>
            <a:r>
              <a:rPr lang="en-US" altLang="en-US" sz="1500" dirty="0">
                <a:solidFill>
                  <a:srgbClr val="003952"/>
                </a:solidFill>
                <a:latin typeface="Helvetica" pitchFamily="34" charset="0"/>
                <a:cs typeface="Helvetica" pitchFamily="34" charset="0"/>
              </a:rPr>
              <a:t>MTAM: Q: “Are there times when you are not physically able to shop for groceries?”     </a:t>
            </a:r>
          </a:p>
          <a:p>
            <a:pPr algn="ctr" defTabSz="457200" fontAlgn="base">
              <a:spcBef>
                <a:spcPct val="0"/>
              </a:spcBef>
              <a:spcAft>
                <a:spcPct val="0"/>
              </a:spcAft>
            </a:pPr>
            <a:r>
              <a:rPr lang="en-US" altLang="en-US" sz="1500" dirty="0">
                <a:solidFill>
                  <a:srgbClr val="003952"/>
                </a:solidFill>
                <a:latin typeface="Helvetica" pitchFamily="34" charset="0"/>
                <a:cs typeface="Helvetica" pitchFamily="34" charset="0"/>
              </a:rPr>
              <a:t>Q: “Are there times when you are not physically able to prepare or heat up your food?”</a:t>
            </a:r>
          </a:p>
          <a:p>
            <a:pPr algn="ctr" defTabSz="457200" fontAlgn="base">
              <a:spcBef>
                <a:spcPct val="0"/>
              </a:spcBef>
              <a:spcAft>
                <a:spcPct val="0"/>
              </a:spcAft>
            </a:pPr>
            <a:r>
              <a:rPr lang="en-US" altLang="en-US" sz="1500" dirty="0">
                <a:solidFill>
                  <a:srgbClr val="003952"/>
                </a:solidFill>
                <a:latin typeface="Helvetica" pitchFamily="34" charset="0"/>
                <a:cs typeface="Helvetica" pitchFamily="34" charset="0"/>
              </a:rPr>
              <a:t>NHATS: Respondents who replied (a) they had assistance for health or functioning reasons or (</a:t>
            </a:r>
            <a:r>
              <a:rPr lang="en-US" altLang="en-US" sz="1500" dirty="0" err="1">
                <a:solidFill>
                  <a:srgbClr val="003952"/>
                </a:solidFill>
                <a:latin typeface="Helvetica" pitchFamily="34" charset="0"/>
                <a:cs typeface="Helvetica" pitchFamily="34" charset="0"/>
              </a:rPr>
              <a:t>b</a:t>
            </a:r>
            <a:r>
              <a:rPr lang="en-US" altLang="en-US" sz="1500" dirty="0">
                <a:solidFill>
                  <a:srgbClr val="003952"/>
                </a:solidFill>
                <a:latin typeface="Helvetica" pitchFamily="34" charset="0"/>
                <a:cs typeface="Helvetica" pitchFamily="34" charset="0"/>
              </a:rPr>
              <a:t>) they performed the activity themselves with difficulty were considered to have need for assistance</a:t>
            </a:r>
          </a:p>
          <a:p>
            <a:pPr algn="ctr" defTabSz="457200" fontAlgn="base">
              <a:spcBef>
                <a:spcPct val="0"/>
              </a:spcBef>
              <a:spcAft>
                <a:spcPct val="0"/>
              </a:spcAft>
            </a:pPr>
            <a:endParaRPr lang="en-US" altLang="en-US" sz="1500" dirty="0">
              <a:solidFill>
                <a:prstClr val="black"/>
              </a:solidFill>
              <a:latin typeface="Helvetica" pitchFamily="34" charset="0"/>
              <a:cs typeface="Helvetica" pitchFamily="34" charset="0"/>
            </a:endParaRPr>
          </a:p>
        </p:txBody>
      </p:sp>
      <p:pic>
        <p:nvPicPr>
          <p:cNvPr id="47108" name="Picture 23"/>
          <p:cNvPicPr>
            <a:picLocks noChangeAspect="1" noChangeArrowheads="1"/>
          </p:cNvPicPr>
          <p:nvPr/>
        </p:nvPicPr>
        <p:blipFill>
          <a:blip r:embed="rId3"/>
          <a:srcRect/>
          <a:stretch>
            <a:fillRect/>
          </a:stretch>
        </p:blipFill>
        <p:spPr bwMode="auto">
          <a:xfrm>
            <a:off x="653111" y="1747943"/>
            <a:ext cx="8490889" cy="2409719"/>
          </a:xfrm>
          <a:prstGeom prst="rect">
            <a:avLst/>
          </a:prstGeom>
          <a:noFill/>
          <a:ln w="9525">
            <a:noFill/>
            <a:miter lim="800000"/>
            <a:headEnd/>
            <a:tailEnd/>
          </a:ln>
        </p:spPr>
      </p:pic>
    </p:spTree>
    <p:extLst>
      <p:ext uri="{BB962C8B-B14F-4D97-AF65-F5344CB8AC3E}">
        <p14:creationId xmlns:p14="http://schemas.microsoft.com/office/powerpoint/2010/main" val="35524107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0" y="120650"/>
            <a:ext cx="9144000" cy="1143000"/>
          </a:xfrm>
        </p:spPr>
        <p:txBody>
          <a:bodyPr/>
          <a:lstStyle/>
          <a:p>
            <a:pPr eaLnBrk="1" hangingPunct="1"/>
            <a:r>
              <a:rPr lang="en-US" altLang="en-US" sz="4000" dirty="0" smtClean="0">
                <a:solidFill>
                  <a:srgbClr val="003952"/>
                </a:solidFill>
                <a:latin typeface="Helvetica" pitchFamily="34" charset="0"/>
                <a:cs typeface="Helvetica" pitchFamily="34" charset="0"/>
              </a:rPr>
              <a:t>Surveyor Observations</a:t>
            </a:r>
            <a:br>
              <a:rPr lang="en-US" altLang="en-US" sz="4000" dirty="0" smtClean="0">
                <a:solidFill>
                  <a:srgbClr val="003952"/>
                </a:solidFill>
                <a:latin typeface="Helvetica" pitchFamily="34" charset="0"/>
                <a:cs typeface="Helvetica" pitchFamily="34" charset="0"/>
              </a:rPr>
            </a:br>
            <a:r>
              <a:rPr lang="en-US" altLang="en-US" sz="4000" dirty="0" smtClean="0">
                <a:solidFill>
                  <a:srgbClr val="003952"/>
                </a:solidFill>
                <a:latin typeface="Helvetica" pitchFamily="34" charset="0"/>
                <a:cs typeface="Helvetica" pitchFamily="34" charset="0"/>
              </a:rPr>
              <a:t>Exterior of Dwelling</a:t>
            </a:r>
          </a:p>
        </p:txBody>
      </p:sp>
      <p:sp>
        <p:nvSpPr>
          <p:cNvPr id="49155" name="TextBox 4"/>
          <p:cNvSpPr txBox="1">
            <a:spLocks noChangeArrowheads="1"/>
          </p:cNvSpPr>
          <p:nvPr/>
        </p:nvSpPr>
        <p:spPr bwMode="auto">
          <a:xfrm>
            <a:off x="466725" y="5567883"/>
            <a:ext cx="8412163" cy="585788"/>
          </a:xfrm>
          <a:prstGeom prst="rect">
            <a:avLst/>
          </a:prstGeom>
          <a:noFill/>
          <a:ln w="9525">
            <a:noFill/>
            <a:miter lim="800000"/>
            <a:headEnd/>
            <a:tailEnd/>
          </a:ln>
        </p:spPr>
        <p:txBody>
          <a:bodyPr>
            <a:spAutoFit/>
          </a:bodyPr>
          <a:lstStyle/>
          <a:p>
            <a:pPr algn="ctr" defTabSz="457200" fontAlgn="base">
              <a:spcBef>
                <a:spcPct val="0"/>
              </a:spcBef>
              <a:spcAft>
                <a:spcPct val="0"/>
              </a:spcAft>
            </a:pPr>
            <a:r>
              <a:rPr lang="en-US" altLang="en-US" sz="1600" dirty="0">
                <a:solidFill>
                  <a:srgbClr val="003952"/>
                </a:solidFill>
                <a:latin typeface="Helvetica" pitchFamily="34" charset="0"/>
                <a:ea typeface="Calibri" pitchFamily="34" charset="0"/>
                <a:cs typeface="Helvetica" pitchFamily="34" charset="0"/>
              </a:rPr>
              <a:t>Q: “Standing in front of the respondent's home/building, did it have…”</a:t>
            </a:r>
          </a:p>
          <a:p>
            <a:pPr algn="ctr" defTabSz="457200" fontAlgn="base">
              <a:spcBef>
                <a:spcPct val="0"/>
              </a:spcBef>
              <a:spcAft>
                <a:spcPct val="0"/>
              </a:spcAft>
            </a:pPr>
            <a:r>
              <a:rPr lang="en-US" altLang="en-US" sz="1600" dirty="0">
                <a:solidFill>
                  <a:srgbClr val="003952"/>
                </a:solidFill>
                <a:latin typeface="Helvetica" pitchFamily="34" charset="0"/>
                <a:ea typeface="Calibri" pitchFamily="34" charset="0"/>
                <a:cs typeface="Helvetica" pitchFamily="34" charset="0"/>
              </a:rPr>
              <a:t>	Groups significantly different at the </a:t>
            </a:r>
            <a:r>
              <a:rPr lang="en-US" altLang="en-US" sz="1600" dirty="0" err="1">
                <a:solidFill>
                  <a:srgbClr val="003952"/>
                </a:solidFill>
                <a:latin typeface="Helvetica" pitchFamily="34" charset="0"/>
                <a:ea typeface="Calibri" pitchFamily="34" charset="0"/>
                <a:cs typeface="Helvetica" pitchFamily="34" charset="0"/>
              </a:rPr>
              <a:t>p</a:t>
            </a:r>
            <a:r>
              <a:rPr lang="en-US" altLang="en-US" sz="1600" dirty="0">
                <a:solidFill>
                  <a:srgbClr val="003952"/>
                </a:solidFill>
                <a:latin typeface="Helvetica" pitchFamily="34" charset="0"/>
                <a:ea typeface="Calibri" pitchFamily="34" charset="0"/>
                <a:cs typeface="Helvetica" pitchFamily="34" charset="0"/>
              </a:rPr>
              <a:t>&lt;0.001 level</a:t>
            </a:r>
          </a:p>
        </p:txBody>
      </p:sp>
      <p:pic>
        <p:nvPicPr>
          <p:cNvPr id="5" name="Picture 6"/>
          <p:cNvPicPr>
            <a:picLocks noGrp="1" noChangeAspect="1" noChangeArrowheads="1"/>
          </p:cNvPicPr>
          <p:nvPr>
            <p:ph idx="1"/>
          </p:nvPr>
        </p:nvPicPr>
        <p:blipFill>
          <a:blip r:embed="rId3"/>
          <a:srcRect/>
          <a:stretch>
            <a:fillRect/>
          </a:stretch>
        </p:blipFill>
        <p:spPr bwMode="auto">
          <a:xfrm>
            <a:off x="466726" y="1600200"/>
            <a:ext cx="8524874" cy="3429000"/>
          </a:xfrm>
          <a:prstGeom prst="rect">
            <a:avLst/>
          </a:prstGeom>
          <a:noFill/>
          <a:ln w="9525">
            <a:noFill/>
            <a:miter lim="800000"/>
            <a:headEnd/>
            <a:tailEnd/>
          </a:ln>
        </p:spPr>
      </p:pic>
    </p:spTree>
    <p:extLst>
      <p:ext uri="{BB962C8B-B14F-4D97-AF65-F5344CB8AC3E}">
        <p14:creationId xmlns:p14="http://schemas.microsoft.com/office/powerpoint/2010/main" val="42067272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0" y="104775"/>
            <a:ext cx="9144000" cy="1143000"/>
          </a:xfrm>
        </p:spPr>
        <p:txBody>
          <a:bodyPr/>
          <a:lstStyle/>
          <a:p>
            <a:pPr eaLnBrk="1" hangingPunct="1"/>
            <a:r>
              <a:rPr lang="en-US" altLang="en-US" sz="4000" dirty="0" smtClean="0">
                <a:solidFill>
                  <a:srgbClr val="003952"/>
                </a:solidFill>
                <a:latin typeface="Helvetica" pitchFamily="34" charset="0"/>
                <a:cs typeface="Helvetica" pitchFamily="34" charset="0"/>
              </a:rPr>
              <a:t>Surveyor Observations</a:t>
            </a:r>
            <a:br>
              <a:rPr lang="en-US" altLang="en-US" sz="4000" dirty="0" smtClean="0">
                <a:solidFill>
                  <a:srgbClr val="003952"/>
                </a:solidFill>
                <a:latin typeface="Helvetica" pitchFamily="34" charset="0"/>
                <a:cs typeface="Helvetica" pitchFamily="34" charset="0"/>
              </a:rPr>
            </a:br>
            <a:r>
              <a:rPr lang="en-US" altLang="en-US" sz="4000" dirty="0" smtClean="0">
                <a:solidFill>
                  <a:srgbClr val="003952"/>
                </a:solidFill>
                <a:latin typeface="Helvetica" pitchFamily="34" charset="0"/>
                <a:cs typeface="Helvetica" pitchFamily="34" charset="0"/>
              </a:rPr>
              <a:t>Interior of Dwelling</a:t>
            </a:r>
          </a:p>
        </p:txBody>
      </p:sp>
      <p:sp>
        <p:nvSpPr>
          <p:cNvPr id="50179" name="TextBox 4"/>
          <p:cNvSpPr txBox="1">
            <a:spLocks noChangeArrowheads="1"/>
          </p:cNvSpPr>
          <p:nvPr/>
        </p:nvSpPr>
        <p:spPr bwMode="auto">
          <a:xfrm>
            <a:off x="42863" y="5641964"/>
            <a:ext cx="9051925" cy="585788"/>
          </a:xfrm>
          <a:prstGeom prst="rect">
            <a:avLst/>
          </a:prstGeom>
          <a:noFill/>
          <a:ln w="9525">
            <a:noFill/>
            <a:miter lim="800000"/>
            <a:headEnd/>
            <a:tailEnd/>
          </a:ln>
        </p:spPr>
        <p:txBody>
          <a:bodyPr>
            <a:spAutoFit/>
          </a:bodyPr>
          <a:lstStyle/>
          <a:p>
            <a:pPr algn="ctr" defTabSz="457200" fontAlgn="base">
              <a:spcBef>
                <a:spcPct val="0"/>
              </a:spcBef>
              <a:spcAft>
                <a:spcPct val="0"/>
              </a:spcAft>
            </a:pPr>
            <a:r>
              <a:rPr lang="en-US" altLang="en-US" sz="1600" dirty="0">
                <a:solidFill>
                  <a:srgbClr val="003952"/>
                </a:solidFill>
                <a:latin typeface="Helvetica" pitchFamily="34" charset="0"/>
                <a:ea typeface="Calibri" pitchFamily="34" charset="0"/>
                <a:cs typeface="Helvetica" pitchFamily="34" charset="0"/>
              </a:rPr>
              <a:t>Q: “Inside the respondent's home/apartment/unit, did you observe</a:t>
            </a:r>
            <a:r>
              <a:rPr lang="en-US" altLang="en-US" sz="1600" dirty="0">
                <a:solidFill>
                  <a:srgbClr val="003952"/>
                </a:solidFill>
                <a:latin typeface="Helvetica" pitchFamily="34" charset="0"/>
                <a:ea typeface="Helvetica Neue"/>
                <a:cs typeface="Helvetica" pitchFamily="34" charset="0"/>
              </a:rPr>
              <a:t>…”</a:t>
            </a:r>
          </a:p>
          <a:p>
            <a:pPr algn="ctr" defTabSz="457200" fontAlgn="base">
              <a:spcBef>
                <a:spcPct val="0"/>
              </a:spcBef>
              <a:spcAft>
                <a:spcPct val="0"/>
              </a:spcAft>
            </a:pPr>
            <a:r>
              <a:rPr lang="en-US" altLang="en-US" sz="1600" dirty="0">
                <a:solidFill>
                  <a:srgbClr val="003952"/>
                </a:solidFill>
                <a:latin typeface="Helvetica" pitchFamily="34" charset="0"/>
                <a:ea typeface="Helvetica Neue"/>
                <a:cs typeface="Helvetica" pitchFamily="34" charset="0"/>
              </a:rPr>
              <a:t>	Groups significantly different at the </a:t>
            </a:r>
            <a:r>
              <a:rPr lang="en-US" altLang="en-US" sz="1600" dirty="0" err="1">
                <a:solidFill>
                  <a:srgbClr val="003952"/>
                </a:solidFill>
                <a:latin typeface="Helvetica" pitchFamily="34" charset="0"/>
                <a:ea typeface="Helvetica Neue"/>
                <a:cs typeface="Helvetica" pitchFamily="34" charset="0"/>
              </a:rPr>
              <a:t>p</a:t>
            </a:r>
            <a:r>
              <a:rPr lang="en-US" altLang="en-US" sz="1600" dirty="0">
                <a:solidFill>
                  <a:srgbClr val="003952"/>
                </a:solidFill>
                <a:latin typeface="Helvetica" pitchFamily="34" charset="0"/>
                <a:ea typeface="Helvetica Neue"/>
                <a:cs typeface="Helvetica" pitchFamily="34" charset="0"/>
              </a:rPr>
              <a:t>&lt;0.001 level	</a:t>
            </a:r>
            <a:endParaRPr lang="en-US" altLang="en-US" sz="1600" dirty="0">
              <a:solidFill>
                <a:srgbClr val="003952"/>
              </a:solidFill>
              <a:latin typeface="Helvetica" pitchFamily="34" charset="0"/>
              <a:cs typeface="Helvetica" pitchFamily="34" charset="0"/>
            </a:endParaRPr>
          </a:p>
        </p:txBody>
      </p:sp>
      <p:pic>
        <p:nvPicPr>
          <p:cNvPr id="5" name="Picture 6"/>
          <p:cNvPicPr>
            <a:picLocks noChangeAspect="1" noChangeArrowheads="1"/>
          </p:cNvPicPr>
          <p:nvPr/>
        </p:nvPicPr>
        <p:blipFill>
          <a:blip r:embed="rId3"/>
          <a:srcRect/>
          <a:stretch>
            <a:fillRect/>
          </a:stretch>
        </p:blipFill>
        <p:spPr bwMode="auto">
          <a:xfrm>
            <a:off x="-11723" y="1719159"/>
            <a:ext cx="9155723" cy="3534731"/>
          </a:xfrm>
          <a:prstGeom prst="rect">
            <a:avLst/>
          </a:prstGeom>
          <a:noFill/>
          <a:ln w="9525">
            <a:noFill/>
            <a:miter lim="800000"/>
            <a:headEnd/>
            <a:tailEnd/>
          </a:ln>
        </p:spPr>
      </p:pic>
    </p:spTree>
    <p:extLst>
      <p:ext uri="{BB962C8B-B14F-4D97-AF65-F5344CB8AC3E}">
        <p14:creationId xmlns:p14="http://schemas.microsoft.com/office/powerpoint/2010/main" val="3737136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9525" y="168275"/>
            <a:ext cx="9144000" cy="1050926"/>
          </a:xfrm>
        </p:spPr>
        <p:txBody>
          <a:bodyPr/>
          <a:lstStyle/>
          <a:p>
            <a:pPr eaLnBrk="1" hangingPunct="1"/>
            <a:r>
              <a:rPr lang="en-US" altLang="en-US" sz="3600" dirty="0">
                <a:solidFill>
                  <a:srgbClr val="003952"/>
                </a:solidFill>
                <a:latin typeface="Helvetica" pitchFamily="34" charset="0"/>
                <a:cs typeface="Helvetica" pitchFamily="34" charset="0"/>
              </a:rPr>
              <a:t>Snapshot of Waiting List</a:t>
            </a:r>
            <a:r>
              <a:rPr lang="en-US" altLang="en-US" sz="3600" dirty="0" smtClean="0">
                <a:solidFill>
                  <a:srgbClr val="003952"/>
                </a:solidFill>
                <a:latin typeface="Helvetica" pitchFamily="34" charset="0"/>
                <a:cs typeface="Helvetica" pitchFamily="34" charset="0"/>
              </a:rPr>
              <a:t/>
            </a:r>
            <a:br>
              <a:rPr lang="en-US" altLang="en-US" sz="3600" dirty="0" smtClean="0">
                <a:solidFill>
                  <a:srgbClr val="003952"/>
                </a:solidFill>
                <a:latin typeface="Helvetica" pitchFamily="34" charset="0"/>
                <a:cs typeface="Helvetica" pitchFamily="34" charset="0"/>
              </a:rPr>
            </a:br>
            <a:r>
              <a:rPr lang="en-US" altLang="en-US" sz="3600" dirty="0" smtClean="0">
                <a:solidFill>
                  <a:srgbClr val="003952"/>
                </a:solidFill>
                <a:latin typeface="Helvetica" pitchFamily="34" charset="0"/>
                <a:cs typeface="Helvetica" pitchFamily="34" charset="0"/>
              </a:rPr>
              <a:t>Implications</a:t>
            </a:r>
          </a:p>
        </p:txBody>
      </p:sp>
      <p:sp>
        <p:nvSpPr>
          <p:cNvPr id="2" name="Content Placeholder 1"/>
          <p:cNvSpPr>
            <a:spLocks noGrp="1"/>
          </p:cNvSpPr>
          <p:nvPr>
            <p:ph idx="1"/>
          </p:nvPr>
        </p:nvSpPr>
        <p:spPr>
          <a:xfrm>
            <a:off x="457200" y="1524000"/>
            <a:ext cx="8229600" cy="4602164"/>
          </a:xfrm>
        </p:spPr>
        <p:txBody>
          <a:bodyPr/>
          <a:lstStyle/>
          <a:p>
            <a:r>
              <a:rPr lang="en-US" dirty="0" smtClean="0"/>
              <a:t>Personal care</a:t>
            </a:r>
          </a:p>
          <a:p>
            <a:r>
              <a:rPr lang="en-US" dirty="0"/>
              <a:t>S</a:t>
            </a:r>
            <a:r>
              <a:rPr lang="en-US" dirty="0" smtClean="0"/>
              <a:t>ocial supports</a:t>
            </a:r>
          </a:p>
          <a:p>
            <a:r>
              <a:rPr lang="en-US" dirty="0" smtClean="0"/>
              <a:t>Nutrition risk</a:t>
            </a:r>
          </a:p>
          <a:p>
            <a:r>
              <a:rPr lang="en-US" dirty="0" smtClean="0"/>
              <a:t>Self reported health</a:t>
            </a:r>
          </a:p>
          <a:p>
            <a:r>
              <a:rPr lang="en-US" dirty="0" smtClean="0"/>
              <a:t>Falls/Fear of falling</a:t>
            </a:r>
          </a:p>
          <a:p>
            <a:r>
              <a:rPr lang="en-US" dirty="0" smtClean="0"/>
              <a:t>Depression/Anxiety</a:t>
            </a:r>
          </a:p>
          <a:p>
            <a:r>
              <a:rPr lang="en-US" dirty="0" smtClean="0"/>
              <a:t>Shopping/Food preparation</a:t>
            </a:r>
          </a:p>
          <a:p>
            <a:r>
              <a:rPr lang="en-US" dirty="0" smtClean="0"/>
              <a:t>Conditions of home</a:t>
            </a:r>
          </a:p>
          <a:p>
            <a:endParaRPr lang="en-US" dirty="0" smtClean="0"/>
          </a:p>
          <a:p>
            <a:pPr marL="0" indent="0">
              <a:buNone/>
            </a:pPr>
            <a:endParaRPr lang="en-US" dirty="0"/>
          </a:p>
        </p:txBody>
      </p:sp>
    </p:spTree>
    <p:extLst>
      <p:ext uri="{BB962C8B-B14F-4D97-AF65-F5344CB8AC3E}">
        <p14:creationId xmlns:p14="http://schemas.microsoft.com/office/powerpoint/2010/main" val="36740251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4"/>
          <p:cNvSpPr>
            <a:spLocks noGrp="1"/>
          </p:cNvSpPr>
          <p:nvPr>
            <p:ph type="title"/>
          </p:nvPr>
        </p:nvSpPr>
        <p:spPr>
          <a:xfrm>
            <a:off x="0" y="115888"/>
            <a:ext cx="9144000" cy="1143000"/>
          </a:xfrm>
        </p:spPr>
        <p:txBody>
          <a:bodyPr/>
          <a:lstStyle/>
          <a:p>
            <a:pPr eaLnBrk="1" hangingPunct="1"/>
            <a:r>
              <a:rPr lang="en-US" altLang="en-US" sz="4000" dirty="0" smtClean="0">
                <a:solidFill>
                  <a:srgbClr val="003952"/>
                </a:solidFill>
                <a:latin typeface="Helvetica" pitchFamily="34" charset="0"/>
                <a:cs typeface="Helvetica" pitchFamily="34" charset="0"/>
              </a:rPr>
              <a:t>Results Final Assessment</a:t>
            </a:r>
            <a:br>
              <a:rPr lang="en-US" altLang="en-US" sz="4000" dirty="0" smtClean="0">
                <a:solidFill>
                  <a:srgbClr val="003952"/>
                </a:solidFill>
                <a:latin typeface="Helvetica" pitchFamily="34" charset="0"/>
                <a:cs typeface="Helvetica" pitchFamily="34" charset="0"/>
              </a:rPr>
            </a:br>
            <a:r>
              <a:rPr lang="en-US" altLang="en-US" sz="4000" dirty="0" smtClean="0">
                <a:solidFill>
                  <a:srgbClr val="003952"/>
                </a:solidFill>
                <a:latin typeface="Helvetica" pitchFamily="34" charset="0"/>
                <a:cs typeface="Helvetica" pitchFamily="34" charset="0"/>
              </a:rPr>
              <a:t>Self Reported Improvement</a:t>
            </a:r>
          </a:p>
        </p:txBody>
      </p:sp>
      <p:graphicFrame>
        <p:nvGraphicFramePr>
          <p:cNvPr id="2" name="Table 1"/>
          <p:cNvGraphicFramePr>
            <a:graphicFrameLocks noGrp="1"/>
          </p:cNvGraphicFramePr>
          <p:nvPr>
            <p:extLst>
              <p:ext uri="{D42A27DB-BD31-4B8C-83A1-F6EECF244321}">
                <p14:modId xmlns:p14="http://schemas.microsoft.com/office/powerpoint/2010/main" val="1708586804"/>
              </p:ext>
            </p:extLst>
          </p:nvPr>
        </p:nvGraphicFramePr>
        <p:xfrm>
          <a:off x="533402" y="1600202"/>
          <a:ext cx="8153399" cy="3637528"/>
        </p:xfrm>
        <a:graphic>
          <a:graphicData uri="http://schemas.openxmlformats.org/drawingml/2006/table">
            <a:tbl>
              <a:tblPr firstRow="1" bandRow="1">
                <a:tableStyleId>{7DF18680-E054-41AD-8BC1-D1AEF772440D}</a:tableStyleId>
              </a:tblPr>
              <a:tblGrid>
                <a:gridCol w="3364892"/>
                <a:gridCol w="1596169"/>
                <a:gridCol w="1596169"/>
                <a:gridCol w="1596169"/>
              </a:tblGrid>
              <a:tr h="69062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smtClean="0">
                          <a:latin typeface="Helvetica" panose="020B0604020202020204" pitchFamily="34" charset="0"/>
                          <a:cs typeface="Helvetica" panose="020B0604020202020204" pitchFamily="34" charset="0"/>
                        </a:rPr>
                        <a:t>Improvements in:</a:t>
                      </a:r>
                    </a:p>
                    <a:p>
                      <a:endParaRPr lang="en-US" sz="2400" dirty="0">
                        <a:latin typeface="Helvetica" panose="020B0604020202020204" pitchFamily="34" charset="0"/>
                        <a:cs typeface="Helvetica" panose="020B0604020202020204" pitchFamily="34" charset="0"/>
                      </a:endParaRPr>
                    </a:p>
                  </a:txBody>
                  <a:tcPr>
                    <a:lnB w="38100" cmpd="sng">
                      <a:noFill/>
                    </a:lnB>
                    <a:solidFill>
                      <a:srgbClr val="00B7C4"/>
                    </a:solidFill>
                  </a:tcPr>
                </a:tc>
                <a:tc>
                  <a:txBody>
                    <a:bodyPr/>
                    <a:lstStyle/>
                    <a:p>
                      <a:r>
                        <a:rPr lang="en-US" sz="2400" b="1" dirty="0" smtClean="0">
                          <a:latin typeface="Helvetica" panose="020B0604020202020204" pitchFamily="34" charset="0"/>
                          <a:cs typeface="Helvetica" panose="020B0604020202020204" pitchFamily="34" charset="0"/>
                        </a:rPr>
                        <a:t>Control</a:t>
                      </a:r>
                      <a:endParaRPr lang="en-US" sz="2400" b="1" dirty="0">
                        <a:latin typeface="Helvetica" panose="020B0604020202020204" pitchFamily="34" charset="0"/>
                        <a:cs typeface="Helvetica" panose="020B0604020202020204" pitchFamily="34" charset="0"/>
                      </a:endParaRPr>
                    </a:p>
                  </a:txBody>
                  <a:tcPr>
                    <a:lnB w="38100" cmpd="sng">
                      <a:noFill/>
                    </a:lnB>
                    <a:solidFill>
                      <a:srgbClr val="00B7C4"/>
                    </a:solidFill>
                  </a:tcPr>
                </a:tc>
                <a:tc>
                  <a:txBody>
                    <a:bodyPr/>
                    <a:lstStyle/>
                    <a:p>
                      <a:r>
                        <a:rPr lang="en-US" sz="2400" b="1" dirty="0" smtClean="0">
                          <a:latin typeface="Helvetica" panose="020B0604020202020204" pitchFamily="34" charset="0"/>
                          <a:cs typeface="Helvetica" panose="020B0604020202020204" pitchFamily="34" charset="0"/>
                        </a:rPr>
                        <a:t>Daily Delivered</a:t>
                      </a:r>
                      <a:endParaRPr lang="en-US" sz="2400" b="1" dirty="0">
                        <a:latin typeface="Helvetica" panose="020B0604020202020204" pitchFamily="34" charset="0"/>
                        <a:cs typeface="Helvetica" panose="020B0604020202020204" pitchFamily="34" charset="0"/>
                      </a:endParaRPr>
                    </a:p>
                  </a:txBody>
                  <a:tcPr>
                    <a:solidFill>
                      <a:srgbClr val="00B7C4"/>
                    </a:solidFill>
                  </a:tcPr>
                </a:tc>
                <a:tc>
                  <a:txBody>
                    <a:bodyPr/>
                    <a:lstStyle/>
                    <a:p>
                      <a:r>
                        <a:rPr lang="en-US" sz="2400" b="1" dirty="0" smtClean="0">
                          <a:latin typeface="Helvetica" panose="020B0604020202020204" pitchFamily="34" charset="0"/>
                          <a:cs typeface="Helvetica" panose="020B0604020202020204" pitchFamily="34" charset="0"/>
                        </a:rPr>
                        <a:t>Weekly Frozen</a:t>
                      </a:r>
                      <a:endParaRPr lang="en-US" sz="2400" b="1" dirty="0">
                        <a:latin typeface="Helvetica" panose="020B0604020202020204" pitchFamily="34" charset="0"/>
                        <a:cs typeface="Helvetica" panose="020B0604020202020204" pitchFamily="34" charset="0"/>
                      </a:endParaRPr>
                    </a:p>
                  </a:txBody>
                  <a:tcPr>
                    <a:solidFill>
                      <a:srgbClr val="00B7C4"/>
                    </a:solidFill>
                  </a:tcPr>
                </a:tc>
              </a:tr>
              <a:tr h="1407284">
                <a:tc>
                  <a:txBody>
                    <a:bodyPr/>
                    <a:lstStyle/>
                    <a:p>
                      <a:pPr algn="ctr"/>
                      <a:r>
                        <a:rPr lang="en-US" sz="2400" b="1" dirty="0" smtClean="0">
                          <a:latin typeface="Helvetica" panose="020B0604020202020204" pitchFamily="34" charset="0"/>
                          <a:cs typeface="Helvetica" panose="020B0604020202020204" pitchFamily="34" charset="0"/>
                        </a:rPr>
                        <a:t>Self Rated</a:t>
                      </a:r>
                      <a:r>
                        <a:rPr lang="en-US" sz="2400" b="1" baseline="0" dirty="0" smtClean="0">
                          <a:latin typeface="Helvetica" panose="020B0604020202020204" pitchFamily="34" charset="0"/>
                          <a:cs typeface="Helvetica" panose="020B0604020202020204" pitchFamily="34" charset="0"/>
                        </a:rPr>
                        <a:t> </a:t>
                      </a:r>
                      <a:r>
                        <a:rPr lang="en-US" sz="2400" b="1" dirty="0" smtClean="0">
                          <a:latin typeface="Helvetica" panose="020B0604020202020204" pitchFamily="34" charset="0"/>
                          <a:cs typeface="Helvetica" panose="020B0604020202020204" pitchFamily="34" charset="0"/>
                        </a:rPr>
                        <a:t>Health</a:t>
                      </a:r>
                      <a:endParaRPr lang="en-US" sz="2400" b="1" dirty="0">
                        <a:latin typeface="Helvetica" panose="020B0604020202020204" pitchFamily="34" charset="0"/>
                        <a:cs typeface="Helvetica" panose="020B0604020202020204" pitchFamily="34" charset="0"/>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smtClean="0">
                          <a:latin typeface="Helvetica" panose="020B0604020202020204" pitchFamily="34" charset="0"/>
                          <a:cs typeface="Helvetica" panose="020B0604020202020204" pitchFamily="34" charset="0"/>
                        </a:rPr>
                        <a:t>23%</a:t>
                      </a:r>
                      <a:endParaRPr lang="en-US" sz="2400" b="1" dirty="0">
                        <a:latin typeface="Helvetica" panose="020B0604020202020204" pitchFamily="34" charset="0"/>
                        <a:cs typeface="Helvetica" panose="020B060402020202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smtClean="0">
                          <a:latin typeface="Helvetica" panose="020B0604020202020204" pitchFamily="34" charset="0"/>
                          <a:cs typeface="Helvetica" panose="020B0604020202020204" pitchFamily="34" charset="0"/>
                        </a:rPr>
                        <a:t>29%</a:t>
                      </a:r>
                      <a:endParaRPr lang="en-US" sz="2400" b="1" dirty="0">
                        <a:latin typeface="Helvetica" panose="020B0604020202020204" pitchFamily="34" charset="0"/>
                        <a:cs typeface="Helvetica" panose="020B0604020202020204" pitchFamily="34" charset="0"/>
                      </a:endParaRPr>
                    </a:p>
                  </a:txBody>
                  <a:tcPr>
                    <a:lnL w="12700" cmpd="sng">
                      <a:noFill/>
                    </a:lnL>
                  </a:tcPr>
                </a:tc>
                <a:tc>
                  <a:txBody>
                    <a:bodyPr/>
                    <a:lstStyle/>
                    <a:p>
                      <a:pPr algn="ctr"/>
                      <a:r>
                        <a:rPr lang="en-US" sz="2400" b="1" dirty="0" smtClean="0">
                          <a:latin typeface="Helvetica" panose="020B0604020202020204" pitchFamily="34" charset="0"/>
                          <a:cs typeface="Helvetica" panose="020B0604020202020204" pitchFamily="34" charset="0"/>
                        </a:rPr>
                        <a:t>24%</a:t>
                      </a:r>
                      <a:endParaRPr lang="en-US" sz="2400" b="1" dirty="0">
                        <a:latin typeface="Helvetica" panose="020B0604020202020204" pitchFamily="34" charset="0"/>
                        <a:cs typeface="Helvetica" panose="020B0604020202020204" pitchFamily="34" charset="0"/>
                      </a:endParaRPr>
                    </a:p>
                  </a:txBody>
                  <a:tcPr/>
                </a:tc>
              </a:tr>
              <a:tr h="1407284">
                <a:tc>
                  <a:txBody>
                    <a:bodyPr/>
                    <a:lstStyle/>
                    <a:p>
                      <a:pPr algn="ctr"/>
                      <a:r>
                        <a:rPr lang="en-US" sz="2400" b="1" dirty="0" smtClean="0">
                          <a:latin typeface="Helvetica" panose="020B0604020202020204" pitchFamily="34" charset="0"/>
                          <a:cs typeface="Helvetica" panose="020B0604020202020204" pitchFamily="34" charset="0"/>
                        </a:rPr>
                        <a:t>Self Rated Mental</a:t>
                      </a:r>
                      <a:r>
                        <a:rPr lang="en-US" sz="2400" b="1" baseline="0" dirty="0" smtClean="0">
                          <a:latin typeface="Helvetica" panose="020B0604020202020204" pitchFamily="34" charset="0"/>
                          <a:cs typeface="Helvetica" panose="020B0604020202020204" pitchFamily="34" charset="0"/>
                        </a:rPr>
                        <a:t> Health (</a:t>
                      </a:r>
                      <a:r>
                        <a:rPr lang="en-US" sz="2400" b="1" dirty="0" smtClean="0">
                          <a:latin typeface="Helvetica" panose="020B0604020202020204" pitchFamily="34" charset="0"/>
                          <a:cs typeface="Helvetica" panose="020B0604020202020204" pitchFamily="34" charset="0"/>
                        </a:rPr>
                        <a:t>Anxiety)</a:t>
                      </a:r>
                      <a:endParaRPr lang="en-US" sz="2400" b="1" dirty="0">
                        <a:latin typeface="Helvetica" panose="020B0604020202020204" pitchFamily="34" charset="0"/>
                        <a:cs typeface="Helvetica" panose="020B0604020202020204" pitchFamily="34" charset="0"/>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smtClean="0">
                          <a:latin typeface="Helvetica" panose="020B0604020202020204" pitchFamily="34" charset="0"/>
                          <a:cs typeface="Helvetica" panose="020B0604020202020204" pitchFamily="34" charset="0"/>
                        </a:rPr>
                        <a:t>7%</a:t>
                      </a:r>
                      <a:endParaRPr lang="en-US" sz="2400" b="1" dirty="0">
                        <a:latin typeface="Helvetica" panose="020B0604020202020204" pitchFamily="34" charset="0"/>
                        <a:cs typeface="Helvetica" panose="020B060402020202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smtClean="0">
                          <a:latin typeface="Helvetica" panose="020B0604020202020204" pitchFamily="34" charset="0"/>
                          <a:cs typeface="Helvetica" panose="020B0604020202020204" pitchFamily="34" charset="0"/>
                        </a:rPr>
                        <a:t>12%</a:t>
                      </a:r>
                      <a:endParaRPr lang="en-US" sz="2400" b="1" dirty="0">
                        <a:latin typeface="Helvetica" panose="020B0604020202020204" pitchFamily="34" charset="0"/>
                        <a:cs typeface="Helvetica" panose="020B0604020202020204" pitchFamily="34" charset="0"/>
                      </a:endParaRPr>
                    </a:p>
                  </a:txBody>
                  <a:tcPr>
                    <a:lnL w="12700" cmpd="sng">
                      <a:noFill/>
                    </a:lnL>
                  </a:tcPr>
                </a:tc>
                <a:tc>
                  <a:txBody>
                    <a:bodyPr/>
                    <a:lstStyle/>
                    <a:p>
                      <a:pPr algn="ctr"/>
                      <a:r>
                        <a:rPr lang="en-US" sz="2400" b="1" dirty="0" smtClean="0">
                          <a:latin typeface="Helvetica" panose="020B0604020202020204" pitchFamily="34" charset="0"/>
                          <a:cs typeface="Helvetica" panose="020B0604020202020204" pitchFamily="34" charset="0"/>
                        </a:rPr>
                        <a:t>10%</a:t>
                      </a:r>
                      <a:endParaRPr lang="en-US" sz="2400" b="1" dirty="0">
                        <a:latin typeface="Helvetica" panose="020B0604020202020204" pitchFamily="34" charset="0"/>
                        <a:cs typeface="Helvetica" panose="020B0604020202020204" pitchFamily="34" charset="0"/>
                      </a:endParaRPr>
                    </a:p>
                  </a:txBody>
                  <a:tcPr/>
                </a:tc>
              </a:tr>
            </a:tbl>
          </a:graphicData>
        </a:graphic>
      </p:graphicFrame>
    </p:spTree>
    <p:extLst>
      <p:ext uri="{BB962C8B-B14F-4D97-AF65-F5344CB8AC3E}">
        <p14:creationId xmlns:p14="http://schemas.microsoft.com/office/powerpoint/2010/main" val="42454655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4"/>
          <p:cNvSpPr>
            <a:spLocks noGrp="1"/>
          </p:cNvSpPr>
          <p:nvPr>
            <p:ph type="title"/>
          </p:nvPr>
        </p:nvSpPr>
        <p:spPr>
          <a:xfrm>
            <a:off x="457200" y="136525"/>
            <a:ext cx="8229600" cy="1143000"/>
          </a:xfrm>
        </p:spPr>
        <p:txBody>
          <a:bodyPr/>
          <a:lstStyle/>
          <a:p>
            <a:pPr eaLnBrk="1" hangingPunct="1"/>
            <a:r>
              <a:rPr lang="en-US" altLang="en-US" sz="4000" dirty="0">
                <a:solidFill>
                  <a:srgbClr val="003952"/>
                </a:solidFill>
                <a:latin typeface="Helvetica" pitchFamily="34" charset="0"/>
                <a:cs typeface="Helvetica" pitchFamily="34" charset="0"/>
              </a:rPr>
              <a:t>Results Final Assessment</a:t>
            </a:r>
            <a:r>
              <a:rPr lang="en-US" altLang="en-US" sz="4000" dirty="0" smtClean="0">
                <a:solidFill>
                  <a:srgbClr val="003952"/>
                </a:solidFill>
                <a:latin typeface="Helvetica" pitchFamily="34" charset="0"/>
                <a:cs typeface="Helvetica" pitchFamily="34" charset="0"/>
              </a:rPr>
              <a:t/>
            </a:r>
            <a:br>
              <a:rPr lang="en-US" altLang="en-US" sz="4000" dirty="0" smtClean="0">
                <a:solidFill>
                  <a:srgbClr val="003952"/>
                </a:solidFill>
                <a:latin typeface="Helvetica" pitchFamily="34" charset="0"/>
                <a:cs typeface="Helvetica" pitchFamily="34" charset="0"/>
              </a:rPr>
            </a:br>
            <a:r>
              <a:rPr lang="en-US" altLang="en-US" sz="4000" dirty="0">
                <a:solidFill>
                  <a:srgbClr val="003952"/>
                </a:solidFill>
                <a:latin typeface="Helvetica" pitchFamily="34" charset="0"/>
                <a:cs typeface="Helvetica" pitchFamily="34" charset="0"/>
              </a:rPr>
              <a:t>I</a:t>
            </a:r>
            <a:r>
              <a:rPr lang="en-US" altLang="en-US" sz="4000" dirty="0" smtClean="0">
                <a:solidFill>
                  <a:srgbClr val="003952"/>
                </a:solidFill>
                <a:latin typeface="Helvetica" pitchFamily="34" charset="0"/>
                <a:cs typeface="Helvetica" pitchFamily="34" charset="0"/>
              </a:rPr>
              <a:t>mprovement in Isolation</a:t>
            </a:r>
          </a:p>
        </p:txBody>
      </p:sp>
      <p:graphicFrame>
        <p:nvGraphicFramePr>
          <p:cNvPr id="10" name="Content Placeholder 9"/>
          <p:cNvGraphicFramePr>
            <a:graphicFrameLocks noGrp="1"/>
          </p:cNvGraphicFramePr>
          <p:nvPr>
            <p:ph idx="1"/>
          </p:nvPr>
        </p:nvGraphicFramePr>
        <p:xfrm>
          <a:off x="853991" y="1649072"/>
          <a:ext cx="7483642" cy="4010366"/>
        </p:xfrm>
        <a:graphic>
          <a:graphicData uri="http://schemas.openxmlformats.org/drawingml/2006/chart">
            <c:chart xmlns:c="http://schemas.openxmlformats.org/drawingml/2006/chart" xmlns:r="http://schemas.openxmlformats.org/officeDocument/2006/relationships" r:id="rId3"/>
          </a:graphicData>
        </a:graphic>
      </p:graphicFrame>
      <p:sp>
        <p:nvSpPr>
          <p:cNvPr id="56324" name="TextBox 7"/>
          <p:cNvSpPr txBox="1">
            <a:spLocks noChangeArrowheads="1"/>
          </p:cNvSpPr>
          <p:nvPr/>
        </p:nvSpPr>
        <p:spPr bwMode="auto">
          <a:xfrm>
            <a:off x="0" y="5625572"/>
            <a:ext cx="9191625" cy="801687"/>
          </a:xfrm>
          <a:prstGeom prst="rect">
            <a:avLst/>
          </a:prstGeom>
          <a:noFill/>
          <a:ln w="9525">
            <a:noFill/>
            <a:miter lim="800000"/>
            <a:headEnd/>
            <a:tailEnd/>
          </a:ln>
        </p:spPr>
        <p:txBody>
          <a:bodyPr>
            <a:spAutoFit/>
          </a:bodyPr>
          <a:lstStyle/>
          <a:p>
            <a:pPr algn="ctr" defTabSz="457200" fontAlgn="base">
              <a:spcBef>
                <a:spcPct val="0"/>
              </a:spcBef>
              <a:spcAft>
                <a:spcPct val="0"/>
              </a:spcAft>
              <a:buFont typeface="Arial" pitchFamily="34" charset="0"/>
              <a:buNone/>
            </a:pPr>
            <a:r>
              <a:rPr lang="en-US" altLang="en-US" sz="1600" dirty="0">
                <a:solidFill>
                  <a:srgbClr val="003952"/>
                </a:solidFill>
                <a:latin typeface="Helvetica" pitchFamily="34" charset="0"/>
                <a:cs typeface="Helvetica" pitchFamily="34" charset="0"/>
              </a:rPr>
              <a:t>Q: “How often do you feel isolated from others? Never, Rarely, Sometimes, Often?”</a:t>
            </a:r>
          </a:p>
          <a:p>
            <a:pPr algn="ctr" defTabSz="457200" fontAlgn="base">
              <a:spcBef>
                <a:spcPct val="0"/>
              </a:spcBef>
              <a:spcAft>
                <a:spcPct val="0"/>
              </a:spcAft>
              <a:buFont typeface="Arial" pitchFamily="34" charset="0"/>
              <a:buNone/>
            </a:pPr>
            <a:r>
              <a:rPr lang="en-US" altLang="en-US" sz="1600" dirty="0">
                <a:solidFill>
                  <a:srgbClr val="003952"/>
                </a:solidFill>
                <a:latin typeface="Helvetica" pitchFamily="34" charset="0"/>
                <a:cs typeface="Helvetica" pitchFamily="34" charset="0"/>
              </a:rPr>
              <a:t> No statistically significant difference between groups</a:t>
            </a:r>
          </a:p>
          <a:p>
            <a:pPr algn="ctr" defTabSz="457200" fontAlgn="base">
              <a:spcBef>
                <a:spcPct val="0"/>
              </a:spcBef>
              <a:spcAft>
                <a:spcPct val="0"/>
              </a:spcAft>
            </a:pPr>
            <a:endParaRPr lang="en-US" altLang="en-US" sz="1400" dirty="0">
              <a:solidFill>
                <a:srgbClr val="003952"/>
              </a:solidFill>
              <a:latin typeface="Helvetica" pitchFamily="34" charset="0"/>
              <a:cs typeface="Helvetica" pitchFamily="34" charset="0"/>
            </a:endParaRPr>
          </a:p>
        </p:txBody>
      </p:sp>
    </p:spTree>
    <p:extLst>
      <p:ext uri="{BB962C8B-B14F-4D97-AF65-F5344CB8AC3E}">
        <p14:creationId xmlns:p14="http://schemas.microsoft.com/office/powerpoint/2010/main" val="31632084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4"/>
          <p:cNvSpPr>
            <a:spLocks noGrp="1"/>
          </p:cNvSpPr>
          <p:nvPr>
            <p:ph type="title"/>
          </p:nvPr>
        </p:nvSpPr>
        <p:spPr>
          <a:xfrm>
            <a:off x="0" y="136525"/>
            <a:ext cx="9144000" cy="1143000"/>
          </a:xfrm>
        </p:spPr>
        <p:txBody>
          <a:bodyPr/>
          <a:lstStyle/>
          <a:p>
            <a:pPr eaLnBrk="1" hangingPunct="1"/>
            <a:r>
              <a:rPr lang="en-US" altLang="en-US" sz="4000" dirty="0">
                <a:solidFill>
                  <a:srgbClr val="003952"/>
                </a:solidFill>
                <a:latin typeface="Helvetica" pitchFamily="34" charset="0"/>
                <a:cs typeface="Helvetica" pitchFamily="34" charset="0"/>
              </a:rPr>
              <a:t>Results Final Assessment</a:t>
            </a:r>
            <a:r>
              <a:rPr lang="en-US" altLang="en-US" sz="4000" dirty="0" smtClean="0">
                <a:solidFill>
                  <a:srgbClr val="003952"/>
                </a:solidFill>
                <a:latin typeface="Helvetica" pitchFamily="34" charset="0"/>
                <a:cs typeface="Helvetica" pitchFamily="34" charset="0"/>
              </a:rPr>
              <a:t/>
            </a:r>
            <a:br>
              <a:rPr lang="en-US" altLang="en-US" sz="4000" dirty="0" smtClean="0">
                <a:solidFill>
                  <a:srgbClr val="003952"/>
                </a:solidFill>
                <a:latin typeface="Helvetica" pitchFamily="34" charset="0"/>
                <a:cs typeface="Helvetica" pitchFamily="34" charset="0"/>
              </a:rPr>
            </a:br>
            <a:r>
              <a:rPr lang="en-US" altLang="en-US" sz="4000" dirty="0" smtClean="0">
                <a:solidFill>
                  <a:srgbClr val="003952"/>
                </a:solidFill>
                <a:latin typeface="Helvetica" pitchFamily="34" charset="0"/>
                <a:cs typeface="Helvetica" pitchFamily="34" charset="0"/>
              </a:rPr>
              <a:t>Living Alone-Improvement in Isolation</a:t>
            </a:r>
          </a:p>
        </p:txBody>
      </p:sp>
      <p:graphicFrame>
        <p:nvGraphicFramePr>
          <p:cNvPr id="7" name="Content Placeholder 6"/>
          <p:cNvGraphicFramePr>
            <a:graphicFrameLocks noGrp="1"/>
          </p:cNvGraphicFramePr>
          <p:nvPr>
            <p:ph idx="1"/>
          </p:nvPr>
        </p:nvGraphicFramePr>
        <p:xfrm>
          <a:off x="561824" y="1366774"/>
          <a:ext cx="7801276" cy="4223565"/>
        </p:xfrm>
        <a:graphic>
          <a:graphicData uri="http://schemas.openxmlformats.org/drawingml/2006/chart">
            <c:chart xmlns:c="http://schemas.openxmlformats.org/drawingml/2006/chart" xmlns:r="http://schemas.openxmlformats.org/officeDocument/2006/relationships" r:id="rId3"/>
          </a:graphicData>
        </a:graphic>
      </p:graphicFrame>
      <p:sp>
        <p:nvSpPr>
          <p:cNvPr id="57348" name="TextBox 7"/>
          <p:cNvSpPr txBox="1">
            <a:spLocks noChangeArrowheads="1"/>
          </p:cNvSpPr>
          <p:nvPr/>
        </p:nvSpPr>
        <p:spPr bwMode="auto">
          <a:xfrm>
            <a:off x="1" y="5610225"/>
            <a:ext cx="9144000" cy="584200"/>
          </a:xfrm>
          <a:prstGeom prst="rect">
            <a:avLst/>
          </a:prstGeom>
          <a:noFill/>
          <a:ln w="9525">
            <a:noFill/>
            <a:miter lim="800000"/>
            <a:headEnd/>
            <a:tailEnd/>
          </a:ln>
        </p:spPr>
        <p:txBody>
          <a:bodyPr wrap="square">
            <a:spAutoFit/>
          </a:bodyPr>
          <a:lstStyle/>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Q: “How often do you feel isolated from others? Never, Rarely, Sometimes, Often?”</a:t>
            </a:r>
          </a:p>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These differences were statistically significant (</a:t>
            </a:r>
            <a:r>
              <a:rPr lang="en-US" altLang="en-US" sz="1600" dirty="0">
                <a:solidFill>
                  <a:srgbClr val="003952"/>
                </a:solidFill>
                <a:latin typeface="Helvetica" pitchFamily="34" charset="0"/>
                <a:cs typeface="Helvetica" pitchFamily="34" charset="0"/>
                <a:sym typeface="Symbol" pitchFamily="18" charset="2"/>
              </a:rPr>
              <a:t></a:t>
            </a:r>
            <a:r>
              <a:rPr lang="en-US" altLang="en-US" sz="1600" baseline="30000" dirty="0">
                <a:solidFill>
                  <a:srgbClr val="003952"/>
                </a:solidFill>
                <a:latin typeface="Helvetica" pitchFamily="34" charset="0"/>
                <a:cs typeface="Helvetica" pitchFamily="34" charset="0"/>
              </a:rPr>
              <a:t>2</a:t>
            </a:r>
            <a:r>
              <a:rPr lang="en-US" altLang="en-US" sz="1600" dirty="0">
                <a:solidFill>
                  <a:srgbClr val="003952"/>
                </a:solidFill>
                <a:latin typeface="Helvetica" pitchFamily="34" charset="0"/>
                <a:cs typeface="Helvetica" pitchFamily="34" charset="0"/>
              </a:rPr>
              <a:t>= 8.92, </a:t>
            </a:r>
            <a:r>
              <a:rPr lang="en-US" altLang="en-US" sz="1600" i="1" dirty="0" err="1">
                <a:solidFill>
                  <a:srgbClr val="003952"/>
                </a:solidFill>
                <a:latin typeface="Helvetica" pitchFamily="34" charset="0"/>
                <a:cs typeface="Helvetica" pitchFamily="34" charset="0"/>
              </a:rPr>
              <a:t>p</a:t>
            </a:r>
            <a:r>
              <a:rPr lang="en-US" altLang="en-US" sz="1600" dirty="0">
                <a:solidFill>
                  <a:srgbClr val="003952"/>
                </a:solidFill>
                <a:latin typeface="Helvetica" pitchFamily="34" charset="0"/>
                <a:cs typeface="Helvetica" pitchFamily="34" charset="0"/>
              </a:rPr>
              <a:t>=0.01)</a:t>
            </a:r>
          </a:p>
        </p:txBody>
      </p:sp>
    </p:spTree>
    <p:extLst>
      <p:ext uri="{BB962C8B-B14F-4D97-AF65-F5344CB8AC3E}">
        <p14:creationId xmlns:p14="http://schemas.microsoft.com/office/powerpoint/2010/main" val="6803202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4"/>
          <p:cNvSpPr>
            <a:spLocks noGrp="1"/>
          </p:cNvSpPr>
          <p:nvPr>
            <p:ph type="title"/>
          </p:nvPr>
        </p:nvSpPr>
        <p:spPr>
          <a:xfrm>
            <a:off x="0" y="136525"/>
            <a:ext cx="9144000" cy="1143000"/>
          </a:xfrm>
        </p:spPr>
        <p:txBody>
          <a:bodyPr/>
          <a:lstStyle/>
          <a:p>
            <a:pPr eaLnBrk="1" hangingPunct="1"/>
            <a:r>
              <a:rPr lang="en-US" altLang="en-US" sz="4000" dirty="0">
                <a:solidFill>
                  <a:srgbClr val="003952"/>
                </a:solidFill>
                <a:latin typeface="Helvetica" pitchFamily="34" charset="0"/>
                <a:cs typeface="Helvetica" pitchFamily="34" charset="0"/>
              </a:rPr>
              <a:t>Results Final Assessment </a:t>
            </a:r>
            <a:r>
              <a:rPr lang="en-US" altLang="en-US" sz="4000" dirty="0" smtClean="0">
                <a:solidFill>
                  <a:srgbClr val="003952"/>
                </a:solidFill>
                <a:latin typeface="Helvetica" pitchFamily="34" charset="0"/>
                <a:cs typeface="Helvetica" pitchFamily="34" charset="0"/>
              </a:rPr>
              <a:t/>
            </a:r>
            <a:br>
              <a:rPr lang="en-US" altLang="en-US" sz="4000" dirty="0" smtClean="0">
                <a:solidFill>
                  <a:srgbClr val="003952"/>
                </a:solidFill>
                <a:latin typeface="Helvetica" pitchFamily="34" charset="0"/>
                <a:cs typeface="Helvetica" pitchFamily="34" charset="0"/>
              </a:rPr>
            </a:br>
            <a:r>
              <a:rPr lang="en-US" altLang="en-US" sz="4000" dirty="0" smtClean="0">
                <a:solidFill>
                  <a:srgbClr val="003952"/>
                </a:solidFill>
                <a:latin typeface="Helvetica" pitchFamily="34" charset="0"/>
                <a:cs typeface="Helvetica" pitchFamily="34" charset="0"/>
              </a:rPr>
              <a:t>Improvement in Loneliness</a:t>
            </a:r>
          </a:p>
        </p:txBody>
      </p:sp>
      <p:graphicFrame>
        <p:nvGraphicFramePr>
          <p:cNvPr id="12" name="Content Placeholder 11"/>
          <p:cNvGraphicFramePr>
            <a:graphicFrameLocks noGrp="1"/>
          </p:cNvGraphicFramePr>
          <p:nvPr>
            <p:ph idx="1"/>
          </p:nvPr>
        </p:nvGraphicFramePr>
        <p:xfrm>
          <a:off x="880712" y="1434164"/>
          <a:ext cx="7454766" cy="4164852"/>
        </p:xfrm>
        <a:graphic>
          <a:graphicData uri="http://schemas.openxmlformats.org/drawingml/2006/chart">
            <c:chart xmlns:c="http://schemas.openxmlformats.org/drawingml/2006/chart" xmlns:r="http://schemas.openxmlformats.org/officeDocument/2006/relationships" r:id="rId3"/>
          </a:graphicData>
        </a:graphic>
      </p:graphicFrame>
      <p:sp>
        <p:nvSpPr>
          <p:cNvPr id="58372" name="TextBox 7"/>
          <p:cNvSpPr txBox="1">
            <a:spLocks noChangeArrowheads="1"/>
          </p:cNvSpPr>
          <p:nvPr/>
        </p:nvSpPr>
        <p:spPr bwMode="auto">
          <a:xfrm>
            <a:off x="633413" y="5565247"/>
            <a:ext cx="7900987" cy="584200"/>
          </a:xfrm>
          <a:prstGeom prst="rect">
            <a:avLst/>
          </a:prstGeom>
          <a:noFill/>
          <a:ln w="9525">
            <a:noFill/>
            <a:miter lim="800000"/>
            <a:headEnd/>
            <a:tailEnd/>
          </a:ln>
        </p:spPr>
        <p:txBody>
          <a:bodyPr>
            <a:spAutoFit/>
          </a:bodyPr>
          <a:lstStyle/>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Loneliness measured using the UCLA 3-Item Loneliness Scale</a:t>
            </a:r>
          </a:p>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No statistically significant difference between groups</a:t>
            </a:r>
          </a:p>
        </p:txBody>
      </p:sp>
    </p:spTree>
    <p:extLst>
      <p:ext uri="{BB962C8B-B14F-4D97-AF65-F5344CB8AC3E}">
        <p14:creationId xmlns:p14="http://schemas.microsoft.com/office/powerpoint/2010/main" val="5695375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4"/>
          <p:cNvSpPr>
            <a:spLocks noGrp="1"/>
          </p:cNvSpPr>
          <p:nvPr>
            <p:ph type="title"/>
          </p:nvPr>
        </p:nvSpPr>
        <p:spPr>
          <a:xfrm>
            <a:off x="0" y="152400"/>
            <a:ext cx="9144000" cy="1143000"/>
          </a:xfrm>
        </p:spPr>
        <p:txBody>
          <a:bodyPr/>
          <a:lstStyle/>
          <a:p>
            <a:pPr eaLnBrk="1" hangingPunct="1"/>
            <a:r>
              <a:rPr lang="en-US" altLang="en-US" sz="4000" dirty="0">
                <a:solidFill>
                  <a:srgbClr val="003952"/>
                </a:solidFill>
                <a:latin typeface="Helvetica" pitchFamily="34" charset="0"/>
                <a:cs typeface="Helvetica" pitchFamily="34" charset="0"/>
              </a:rPr>
              <a:t>Results Final Assessment </a:t>
            </a:r>
            <a:r>
              <a:rPr lang="en-US" altLang="en-US" sz="3200" dirty="0" smtClean="0">
                <a:solidFill>
                  <a:srgbClr val="003952"/>
                </a:solidFill>
                <a:latin typeface="Helvetica" pitchFamily="34" charset="0"/>
                <a:cs typeface="Helvetica" pitchFamily="34" charset="0"/>
              </a:rPr>
              <a:t/>
            </a:r>
            <a:br>
              <a:rPr lang="en-US" altLang="en-US" sz="3200" dirty="0" smtClean="0">
                <a:solidFill>
                  <a:srgbClr val="003952"/>
                </a:solidFill>
                <a:latin typeface="Helvetica" pitchFamily="34" charset="0"/>
                <a:cs typeface="Helvetica" pitchFamily="34" charset="0"/>
              </a:rPr>
            </a:br>
            <a:r>
              <a:rPr lang="en-US" altLang="en-US" sz="3200" dirty="0" smtClean="0">
                <a:solidFill>
                  <a:srgbClr val="003952"/>
                </a:solidFill>
                <a:latin typeface="Helvetica" pitchFamily="34" charset="0"/>
                <a:cs typeface="Helvetica" pitchFamily="34" charset="0"/>
              </a:rPr>
              <a:t>Living Alone -Improvement in Loneliness</a:t>
            </a:r>
          </a:p>
        </p:txBody>
      </p:sp>
      <p:graphicFrame>
        <p:nvGraphicFramePr>
          <p:cNvPr id="9" name="Content Placeholder 8"/>
          <p:cNvGraphicFramePr>
            <a:graphicFrameLocks noGrp="1"/>
          </p:cNvGraphicFramePr>
          <p:nvPr>
            <p:ph idx="1"/>
          </p:nvPr>
        </p:nvGraphicFramePr>
        <p:xfrm>
          <a:off x="723857" y="1295401"/>
          <a:ext cx="7628021" cy="4088010"/>
        </p:xfrm>
        <a:graphic>
          <a:graphicData uri="http://schemas.openxmlformats.org/drawingml/2006/chart">
            <c:chart xmlns:c="http://schemas.openxmlformats.org/drawingml/2006/chart" xmlns:r="http://schemas.openxmlformats.org/officeDocument/2006/relationships" r:id="rId3"/>
          </a:graphicData>
        </a:graphic>
      </p:graphicFrame>
      <p:sp>
        <p:nvSpPr>
          <p:cNvPr id="59396" name="TextBox 7"/>
          <p:cNvSpPr txBox="1">
            <a:spLocks noChangeArrowheads="1"/>
          </p:cNvSpPr>
          <p:nvPr/>
        </p:nvSpPr>
        <p:spPr bwMode="auto">
          <a:xfrm>
            <a:off x="-68263" y="5456242"/>
            <a:ext cx="9212263" cy="584200"/>
          </a:xfrm>
          <a:prstGeom prst="rect">
            <a:avLst/>
          </a:prstGeom>
          <a:noFill/>
          <a:ln w="9525">
            <a:noFill/>
            <a:miter lim="800000"/>
            <a:headEnd/>
            <a:tailEnd/>
          </a:ln>
        </p:spPr>
        <p:txBody>
          <a:bodyPr>
            <a:spAutoFit/>
          </a:bodyPr>
          <a:lstStyle/>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Loneliness measured using the UCLA 3-Item Loneliness Scale</a:t>
            </a:r>
          </a:p>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These differences were marginally statistically significant (</a:t>
            </a:r>
            <a:r>
              <a:rPr lang="en-US" altLang="en-US" sz="1600" dirty="0" err="1">
                <a:solidFill>
                  <a:srgbClr val="003952"/>
                </a:solidFill>
                <a:latin typeface="Helvetica" pitchFamily="34" charset="0"/>
                <a:cs typeface="Helvetica" pitchFamily="34" charset="0"/>
              </a:rPr>
              <a:t>p</a:t>
            </a:r>
            <a:r>
              <a:rPr lang="en-US" altLang="en-US" sz="1600" dirty="0">
                <a:solidFill>
                  <a:srgbClr val="003952"/>
                </a:solidFill>
                <a:latin typeface="Helvetica" pitchFamily="34" charset="0"/>
                <a:cs typeface="Helvetica" pitchFamily="34" charset="0"/>
              </a:rPr>
              <a:t>=0.09) </a:t>
            </a:r>
          </a:p>
        </p:txBody>
      </p:sp>
    </p:spTree>
    <p:extLst>
      <p:ext uri="{BB962C8B-B14F-4D97-AF65-F5344CB8AC3E}">
        <p14:creationId xmlns:p14="http://schemas.microsoft.com/office/powerpoint/2010/main" val="42546377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4"/>
          <p:cNvSpPr>
            <a:spLocks noGrp="1"/>
          </p:cNvSpPr>
          <p:nvPr>
            <p:ph type="title"/>
          </p:nvPr>
        </p:nvSpPr>
        <p:spPr>
          <a:xfrm>
            <a:off x="0" y="115888"/>
            <a:ext cx="9144000" cy="1143000"/>
          </a:xfrm>
        </p:spPr>
        <p:txBody>
          <a:bodyPr/>
          <a:lstStyle/>
          <a:p>
            <a:pPr eaLnBrk="1" hangingPunct="1"/>
            <a:r>
              <a:rPr lang="en-US" altLang="en-US" sz="3200" dirty="0">
                <a:solidFill>
                  <a:srgbClr val="003952"/>
                </a:solidFill>
                <a:latin typeface="Helvetica" pitchFamily="34" charset="0"/>
                <a:cs typeface="Helvetica" pitchFamily="34" charset="0"/>
              </a:rPr>
              <a:t>Results Final Assessment </a:t>
            </a:r>
            <a:r>
              <a:rPr lang="en-US" altLang="en-US" sz="3200" dirty="0" smtClean="0">
                <a:solidFill>
                  <a:srgbClr val="003952"/>
                </a:solidFill>
                <a:latin typeface="Helvetica" pitchFamily="34" charset="0"/>
                <a:cs typeface="Helvetica" pitchFamily="34" charset="0"/>
              </a:rPr>
              <a:t/>
            </a:r>
            <a:br>
              <a:rPr lang="en-US" altLang="en-US" sz="3200" dirty="0" smtClean="0">
                <a:solidFill>
                  <a:srgbClr val="003952"/>
                </a:solidFill>
                <a:latin typeface="Helvetica" pitchFamily="34" charset="0"/>
                <a:cs typeface="Helvetica" pitchFamily="34" charset="0"/>
              </a:rPr>
            </a:br>
            <a:r>
              <a:rPr lang="en-US" altLang="en-US" sz="3200" dirty="0" smtClean="0">
                <a:solidFill>
                  <a:srgbClr val="003952"/>
                </a:solidFill>
                <a:latin typeface="Helvetica" pitchFamily="34" charset="0"/>
                <a:cs typeface="Helvetica" pitchFamily="34" charset="0"/>
              </a:rPr>
              <a:t>Improvement in Worry About Staying Home  </a:t>
            </a:r>
          </a:p>
        </p:txBody>
      </p:sp>
      <p:graphicFrame>
        <p:nvGraphicFramePr>
          <p:cNvPr id="13" name="Content Placeholder 12"/>
          <p:cNvGraphicFramePr>
            <a:graphicFrameLocks noGrp="1"/>
          </p:cNvGraphicFramePr>
          <p:nvPr>
            <p:ph idx="1"/>
          </p:nvPr>
        </p:nvGraphicFramePr>
        <p:xfrm>
          <a:off x="728134" y="1490132"/>
          <a:ext cx="7628021" cy="3771659"/>
        </p:xfrm>
        <a:graphic>
          <a:graphicData uri="http://schemas.openxmlformats.org/drawingml/2006/chart">
            <c:chart xmlns:c="http://schemas.openxmlformats.org/drawingml/2006/chart" xmlns:r="http://schemas.openxmlformats.org/officeDocument/2006/relationships" r:id="rId3"/>
          </a:graphicData>
        </a:graphic>
      </p:graphicFrame>
      <p:sp>
        <p:nvSpPr>
          <p:cNvPr id="60420" name="TextBox 7"/>
          <p:cNvSpPr txBox="1">
            <a:spLocks noChangeArrowheads="1"/>
          </p:cNvSpPr>
          <p:nvPr/>
        </p:nvSpPr>
        <p:spPr bwMode="auto">
          <a:xfrm>
            <a:off x="0" y="5527676"/>
            <a:ext cx="9207500" cy="523220"/>
          </a:xfrm>
          <a:prstGeom prst="rect">
            <a:avLst/>
          </a:prstGeom>
          <a:noFill/>
          <a:ln w="9525">
            <a:noFill/>
            <a:miter lim="800000"/>
            <a:headEnd/>
            <a:tailEnd/>
          </a:ln>
        </p:spPr>
        <p:txBody>
          <a:bodyPr>
            <a:spAutoFit/>
          </a:bodyPr>
          <a:lstStyle/>
          <a:p>
            <a:pPr algn="ctr" defTabSz="457200" fontAlgn="base">
              <a:spcBef>
                <a:spcPct val="0"/>
              </a:spcBef>
              <a:spcAft>
                <a:spcPct val="0"/>
              </a:spcAft>
            </a:pPr>
            <a:r>
              <a:rPr lang="en-US" altLang="en-US" sz="1400" dirty="0">
                <a:solidFill>
                  <a:srgbClr val="003952"/>
                </a:solidFill>
                <a:latin typeface="Helvetica" pitchFamily="34" charset="0"/>
                <a:cs typeface="Helvetica" pitchFamily="34" charset="0"/>
              </a:rPr>
              <a:t>Q: “How often do you worry about being able to remain in your home?  Never, Rarely, Sometimes, Often?”</a:t>
            </a:r>
          </a:p>
          <a:p>
            <a:pPr algn="ctr" defTabSz="457200" fontAlgn="base">
              <a:spcBef>
                <a:spcPct val="0"/>
              </a:spcBef>
              <a:spcAft>
                <a:spcPct val="0"/>
              </a:spcAft>
            </a:pPr>
            <a:r>
              <a:rPr lang="en-US" altLang="en-US" sz="1400" dirty="0">
                <a:solidFill>
                  <a:srgbClr val="003952"/>
                </a:solidFill>
                <a:latin typeface="Helvetica" pitchFamily="34" charset="0"/>
                <a:cs typeface="Helvetica" pitchFamily="34" charset="0"/>
              </a:rPr>
              <a:t>These differences were statistically significant (</a:t>
            </a:r>
            <a:r>
              <a:rPr lang="en-US" altLang="en-US" sz="1400" dirty="0">
                <a:solidFill>
                  <a:srgbClr val="003952"/>
                </a:solidFill>
                <a:latin typeface="Helvetica" pitchFamily="34" charset="0"/>
                <a:cs typeface="Helvetica" pitchFamily="34" charset="0"/>
                <a:sym typeface="Symbol" pitchFamily="18" charset="2"/>
              </a:rPr>
              <a:t></a:t>
            </a:r>
            <a:r>
              <a:rPr lang="en-US" altLang="en-US" sz="1400" baseline="30000" dirty="0">
                <a:solidFill>
                  <a:srgbClr val="003952"/>
                </a:solidFill>
                <a:latin typeface="Helvetica" pitchFamily="34" charset="0"/>
                <a:cs typeface="Helvetica" pitchFamily="34" charset="0"/>
              </a:rPr>
              <a:t>2</a:t>
            </a:r>
            <a:r>
              <a:rPr lang="en-US" altLang="en-US" sz="1400" dirty="0">
                <a:solidFill>
                  <a:srgbClr val="003952"/>
                </a:solidFill>
                <a:latin typeface="Helvetica" pitchFamily="34" charset="0"/>
                <a:cs typeface="Helvetica" pitchFamily="34" charset="0"/>
              </a:rPr>
              <a:t>= 9.46, </a:t>
            </a:r>
            <a:r>
              <a:rPr lang="en-US" altLang="en-US" sz="1400" i="1" dirty="0" err="1">
                <a:solidFill>
                  <a:srgbClr val="003952"/>
                </a:solidFill>
                <a:latin typeface="Helvetica" pitchFamily="34" charset="0"/>
                <a:cs typeface="Helvetica" pitchFamily="34" charset="0"/>
              </a:rPr>
              <a:t>p</a:t>
            </a:r>
            <a:r>
              <a:rPr lang="en-US" altLang="en-US" sz="1400" dirty="0">
                <a:solidFill>
                  <a:srgbClr val="003952"/>
                </a:solidFill>
                <a:latin typeface="Helvetica" pitchFamily="34" charset="0"/>
                <a:cs typeface="Helvetica" pitchFamily="34" charset="0"/>
              </a:rPr>
              <a:t>=0.009)  </a:t>
            </a:r>
          </a:p>
        </p:txBody>
      </p:sp>
    </p:spTree>
    <p:extLst>
      <p:ext uri="{BB962C8B-B14F-4D97-AF65-F5344CB8AC3E}">
        <p14:creationId xmlns:p14="http://schemas.microsoft.com/office/powerpoint/2010/main" val="6710114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4"/>
          <p:cNvSpPr>
            <a:spLocks noGrp="1"/>
          </p:cNvSpPr>
          <p:nvPr>
            <p:ph type="title"/>
          </p:nvPr>
        </p:nvSpPr>
        <p:spPr>
          <a:xfrm>
            <a:off x="0" y="136525"/>
            <a:ext cx="9144000" cy="1143000"/>
          </a:xfrm>
        </p:spPr>
        <p:txBody>
          <a:bodyPr/>
          <a:lstStyle/>
          <a:p>
            <a:pPr eaLnBrk="1" hangingPunct="1"/>
            <a:r>
              <a:rPr lang="en-US" altLang="en-US" sz="4000" dirty="0">
                <a:solidFill>
                  <a:srgbClr val="003952"/>
                </a:solidFill>
                <a:latin typeface="Helvetica" pitchFamily="34" charset="0"/>
                <a:cs typeface="Helvetica" pitchFamily="34" charset="0"/>
              </a:rPr>
              <a:t>Results Final Assessment </a:t>
            </a:r>
            <a:r>
              <a:rPr lang="en-US" altLang="en-US" sz="2800" dirty="0" smtClean="0">
                <a:solidFill>
                  <a:srgbClr val="003952"/>
                </a:solidFill>
                <a:latin typeface="Helvetica" pitchFamily="34" charset="0"/>
                <a:cs typeface="Helvetica" pitchFamily="34" charset="0"/>
              </a:rPr>
              <a:t/>
            </a:r>
            <a:br>
              <a:rPr lang="en-US" altLang="en-US" sz="2800" dirty="0" smtClean="0">
                <a:solidFill>
                  <a:srgbClr val="003952"/>
                </a:solidFill>
                <a:latin typeface="Helvetica" pitchFamily="34" charset="0"/>
                <a:cs typeface="Helvetica" pitchFamily="34" charset="0"/>
              </a:rPr>
            </a:br>
            <a:r>
              <a:rPr lang="en-US" altLang="en-US" sz="2800" dirty="0" smtClean="0">
                <a:solidFill>
                  <a:srgbClr val="003952"/>
                </a:solidFill>
                <a:latin typeface="Helvetica" pitchFamily="34" charset="0"/>
                <a:cs typeface="Helvetica" pitchFamily="34" charset="0"/>
              </a:rPr>
              <a:t>Living Alone - </a:t>
            </a:r>
            <a:r>
              <a:rPr lang="en-US" altLang="en-US" sz="2800" dirty="0">
                <a:solidFill>
                  <a:srgbClr val="003952"/>
                </a:solidFill>
                <a:latin typeface="Helvetica" pitchFamily="34" charset="0"/>
                <a:cs typeface="Helvetica" pitchFamily="34" charset="0"/>
              </a:rPr>
              <a:t>I</a:t>
            </a:r>
            <a:r>
              <a:rPr lang="en-US" altLang="en-US" sz="2800" dirty="0" smtClean="0">
                <a:solidFill>
                  <a:srgbClr val="003952"/>
                </a:solidFill>
                <a:latin typeface="Helvetica" pitchFamily="34" charset="0"/>
                <a:cs typeface="Helvetica" pitchFamily="34" charset="0"/>
              </a:rPr>
              <a:t>mprovement in worry about staying home  </a:t>
            </a:r>
          </a:p>
        </p:txBody>
      </p:sp>
      <p:graphicFrame>
        <p:nvGraphicFramePr>
          <p:cNvPr id="9" name="Content Placeholder 8"/>
          <p:cNvGraphicFramePr>
            <a:graphicFrameLocks noGrp="1"/>
          </p:cNvGraphicFramePr>
          <p:nvPr>
            <p:ph idx="1"/>
          </p:nvPr>
        </p:nvGraphicFramePr>
        <p:xfrm>
          <a:off x="572703" y="1848051"/>
          <a:ext cx="7916779" cy="3750436"/>
        </p:xfrm>
        <a:graphic>
          <a:graphicData uri="http://schemas.openxmlformats.org/drawingml/2006/chart">
            <c:chart xmlns:c="http://schemas.openxmlformats.org/drawingml/2006/chart" xmlns:r="http://schemas.openxmlformats.org/officeDocument/2006/relationships" r:id="rId3"/>
          </a:graphicData>
        </a:graphic>
      </p:graphicFrame>
      <p:sp>
        <p:nvSpPr>
          <p:cNvPr id="61444" name="TextBox 7"/>
          <p:cNvSpPr txBox="1">
            <a:spLocks noChangeArrowheads="1"/>
          </p:cNvSpPr>
          <p:nvPr/>
        </p:nvSpPr>
        <p:spPr bwMode="auto">
          <a:xfrm>
            <a:off x="1" y="5665259"/>
            <a:ext cx="9144000" cy="522288"/>
          </a:xfrm>
          <a:prstGeom prst="rect">
            <a:avLst/>
          </a:prstGeom>
          <a:noFill/>
          <a:ln w="9525">
            <a:noFill/>
            <a:miter lim="800000"/>
            <a:headEnd/>
            <a:tailEnd/>
          </a:ln>
        </p:spPr>
        <p:txBody>
          <a:bodyPr wrap="square">
            <a:spAutoFit/>
          </a:bodyPr>
          <a:lstStyle/>
          <a:p>
            <a:pPr algn="ctr" defTabSz="457200" fontAlgn="base">
              <a:spcBef>
                <a:spcPct val="0"/>
              </a:spcBef>
              <a:spcAft>
                <a:spcPct val="0"/>
              </a:spcAft>
            </a:pPr>
            <a:r>
              <a:rPr lang="en-US" altLang="en-US" sz="1400" dirty="0">
                <a:solidFill>
                  <a:srgbClr val="003952"/>
                </a:solidFill>
                <a:latin typeface="Helvetica" pitchFamily="34" charset="0"/>
                <a:cs typeface="Helvetica" pitchFamily="34" charset="0"/>
              </a:rPr>
              <a:t>Q: “How often do you worry about being able to remain in your home? Never, Rarely, Sometimes, Often?”</a:t>
            </a:r>
          </a:p>
          <a:p>
            <a:pPr algn="ctr" defTabSz="457200" fontAlgn="base">
              <a:spcBef>
                <a:spcPct val="0"/>
              </a:spcBef>
              <a:spcAft>
                <a:spcPct val="0"/>
              </a:spcAft>
            </a:pPr>
            <a:r>
              <a:rPr lang="en-US" altLang="en-US" sz="1400" dirty="0">
                <a:solidFill>
                  <a:srgbClr val="003952"/>
                </a:solidFill>
                <a:latin typeface="Helvetica" pitchFamily="34" charset="0"/>
                <a:cs typeface="Helvetica" pitchFamily="34" charset="0"/>
              </a:rPr>
              <a:t>These differences were statistically significant (</a:t>
            </a:r>
            <a:r>
              <a:rPr lang="en-US" altLang="en-US" sz="1400" dirty="0">
                <a:solidFill>
                  <a:srgbClr val="003952"/>
                </a:solidFill>
                <a:latin typeface="Helvetica" pitchFamily="34" charset="0"/>
                <a:cs typeface="Helvetica" pitchFamily="34" charset="0"/>
                <a:sym typeface="Symbol" pitchFamily="18" charset="2"/>
              </a:rPr>
              <a:t></a:t>
            </a:r>
            <a:r>
              <a:rPr lang="en-US" altLang="en-US" sz="1400" baseline="30000" dirty="0">
                <a:solidFill>
                  <a:srgbClr val="003952"/>
                </a:solidFill>
                <a:latin typeface="Helvetica" pitchFamily="34" charset="0"/>
                <a:cs typeface="Helvetica" pitchFamily="34" charset="0"/>
              </a:rPr>
              <a:t>2</a:t>
            </a:r>
            <a:r>
              <a:rPr lang="en-US" altLang="en-US" sz="1400" dirty="0">
                <a:solidFill>
                  <a:srgbClr val="003952"/>
                </a:solidFill>
                <a:latin typeface="Helvetica" pitchFamily="34" charset="0"/>
                <a:cs typeface="Helvetica" pitchFamily="34" charset="0"/>
              </a:rPr>
              <a:t>= 9.04, </a:t>
            </a:r>
            <a:r>
              <a:rPr lang="en-US" altLang="en-US" sz="1400" i="1" dirty="0" err="1">
                <a:solidFill>
                  <a:srgbClr val="003952"/>
                </a:solidFill>
                <a:latin typeface="Helvetica" pitchFamily="34" charset="0"/>
                <a:cs typeface="Helvetica" pitchFamily="34" charset="0"/>
              </a:rPr>
              <a:t>p</a:t>
            </a:r>
            <a:r>
              <a:rPr lang="en-US" altLang="en-US" sz="1400" dirty="0">
                <a:solidFill>
                  <a:srgbClr val="003952"/>
                </a:solidFill>
                <a:latin typeface="Helvetica" pitchFamily="34" charset="0"/>
                <a:cs typeface="Helvetica" pitchFamily="34" charset="0"/>
              </a:rPr>
              <a:t>=0.01)</a:t>
            </a:r>
          </a:p>
        </p:txBody>
      </p:sp>
    </p:spTree>
    <p:extLst>
      <p:ext uri="{BB962C8B-B14F-4D97-AF65-F5344CB8AC3E}">
        <p14:creationId xmlns:p14="http://schemas.microsoft.com/office/powerpoint/2010/main" val="36757434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4"/>
          <p:cNvSpPr>
            <a:spLocks noGrp="1"/>
          </p:cNvSpPr>
          <p:nvPr>
            <p:ph type="title"/>
          </p:nvPr>
        </p:nvSpPr>
        <p:spPr>
          <a:xfrm>
            <a:off x="457200" y="136525"/>
            <a:ext cx="8229600" cy="1143000"/>
          </a:xfrm>
        </p:spPr>
        <p:txBody>
          <a:bodyPr/>
          <a:lstStyle/>
          <a:p>
            <a:pPr eaLnBrk="1" hangingPunct="1"/>
            <a:r>
              <a:rPr lang="en-US" altLang="en-US" sz="3200" dirty="0">
                <a:solidFill>
                  <a:srgbClr val="003952"/>
                </a:solidFill>
                <a:latin typeface="Helvetica" pitchFamily="34" charset="0"/>
                <a:cs typeface="Helvetica" pitchFamily="34" charset="0"/>
              </a:rPr>
              <a:t>Results Final Assessment </a:t>
            </a:r>
            <a:r>
              <a:rPr lang="en-US" altLang="en-US" sz="3200" dirty="0" smtClean="0">
                <a:solidFill>
                  <a:srgbClr val="003952"/>
                </a:solidFill>
                <a:latin typeface="Helvetica" pitchFamily="34" charset="0"/>
                <a:cs typeface="Helvetica" pitchFamily="34" charset="0"/>
              </a:rPr>
              <a:t/>
            </a:r>
            <a:br>
              <a:rPr lang="en-US" altLang="en-US" sz="3200" dirty="0" smtClean="0">
                <a:solidFill>
                  <a:srgbClr val="003952"/>
                </a:solidFill>
                <a:latin typeface="Helvetica" pitchFamily="34" charset="0"/>
                <a:cs typeface="Helvetica" pitchFamily="34" charset="0"/>
              </a:rPr>
            </a:br>
            <a:r>
              <a:rPr lang="en-US" altLang="en-US" sz="3000" dirty="0" smtClean="0">
                <a:solidFill>
                  <a:srgbClr val="003952"/>
                </a:solidFill>
                <a:latin typeface="Helvetica" pitchFamily="34" charset="0"/>
                <a:cs typeface="Helvetica" pitchFamily="34" charset="0"/>
              </a:rPr>
              <a:t>Lower Rate of Hospitalizations</a:t>
            </a:r>
          </a:p>
        </p:txBody>
      </p:sp>
      <p:sp>
        <p:nvSpPr>
          <p:cNvPr id="61443" name="Content Placeholder 5"/>
          <p:cNvSpPr>
            <a:spLocks noGrp="1"/>
          </p:cNvSpPr>
          <p:nvPr>
            <p:ph idx="1"/>
          </p:nvPr>
        </p:nvSpPr>
        <p:spPr>
          <a:xfrm>
            <a:off x="457200" y="1752600"/>
            <a:ext cx="8229600" cy="4373563"/>
          </a:xfrm>
        </p:spPr>
        <p:txBody>
          <a:bodyPr/>
          <a:lstStyle/>
          <a:p>
            <a:pPr eaLnBrk="1" hangingPunct="1">
              <a:defRPr/>
            </a:pPr>
            <a:r>
              <a:rPr lang="en-US" altLang="en-US" sz="2800" dirty="0" smtClean="0">
                <a:solidFill>
                  <a:srgbClr val="003952"/>
                </a:solidFill>
                <a:latin typeface="Helvetica" pitchFamily="34" charset="0"/>
                <a:cs typeface="Helvetica" pitchFamily="34" charset="0"/>
              </a:rPr>
              <a:t>Hospitalized during study period</a:t>
            </a:r>
          </a:p>
          <a:p>
            <a:pPr lvl="1" eaLnBrk="1" hangingPunct="1">
              <a:defRPr/>
            </a:pPr>
            <a:r>
              <a:rPr lang="en-US" altLang="en-US" sz="2400" dirty="0" smtClean="0">
                <a:solidFill>
                  <a:srgbClr val="003952"/>
                </a:solidFill>
                <a:latin typeface="Helvetica" pitchFamily="34" charset="0"/>
                <a:cs typeface="Helvetica" pitchFamily="34" charset="0"/>
              </a:rPr>
              <a:t>14% of individuals who received meals </a:t>
            </a:r>
          </a:p>
          <a:p>
            <a:pPr lvl="1" eaLnBrk="1" hangingPunct="1">
              <a:defRPr/>
            </a:pPr>
            <a:r>
              <a:rPr lang="en-US" altLang="en-US" sz="2400" dirty="0" smtClean="0">
                <a:solidFill>
                  <a:srgbClr val="003952"/>
                </a:solidFill>
                <a:latin typeface="Helvetica" pitchFamily="34" charset="0"/>
                <a:cs typeface="Helvetica" pitchFamily="34" charset="0"/>
              </a:rPr>
              <a:t>20% of individuals in the control group </a:t>
            </a:r>
          </a:p>
          <a:p>
            <a:pPr lvl="1" eaLnBrk="1" hangingPunct="1">
              <a:defRPr/>
            </a:pPr>
            <a:r>
              <a:rPr lang="en-US" altLang="en-US" sz="2400" dirty="0" smtClean="0">
                <a:solidFill>
                  <a:srgbClr val="003952"/>
                </a:solidFill>
                <a:latin typeface="Helvetica" pitchFamily="34" charset="0"/>
                <a:cs typeface="Helvetica" pitchFamily="34" charset="0"/>
                <a:sym typeface="Symbol" pitchFamily="18" charset="2"/>
              </a:rPr>
              <a:t>Marginally significant difference (</a:t>
            </a:r>
            <a:r>
              <a:rPr lang="en-US" altLang="en-US" sz="2400" baseline="30000" dirty="0" smtClean="0">
                <a:solidFill>
                  <a:srgbClr val="003952"/>
                </a:solidFill>
                <a:latin typeface="Helvetica" pitchFamily="34" charset="0"/>
                <a:cs typeface="Helvetica" pitchFamily="34" charset="0"/>
              </a:rPr>
              <a:t>2</a:t>
            </a:r>
            <a:r>
              <a:rPr lang="en-US" altLang="en-US" sz="2400" dirty="0" smtClean="0">
                <a:solidFill>
                  <a:srgbClr val="003952"/>
                </a:solidFill>
                <a:latin typeface="Helvetica" pitchFamily="34" charset="0"/>
                <a:cs typeface="Helvetica" pitchFamily="34" charset="0"/>
              </a:rPr>
              <a:t>=2.99, </a:t>
            </a:r>
            <a:r>
              <a:rPr lang="en-US" altLang="en-US" sz="2400" i="1" dirty="0" smtClean="0">
                <a:solidFill>
                  <a:srgbClr val="003952"/>
                </a:solidFill>
                <a:latin typeface="Helvetica" pitchFamily="34" charset="0"/>
                <a:cs typeface="Helvetica" pitchFamily="34" charset="0"/>
              </a:rPr>
              <a:t>p=</a:t>
            </a:r>
            <a:r>
              <a:rPr lang="en-US" altLang="en-US" sz="2400" dirty="0" smtClean="0">
                <a:solidFill>
                  <a:srgbClr val="003952"/>
                </a:solidFill>
                <a:latin typeface="Helvetica" pitchFamily="34" charset="0"/>
                <a:cs typeface="Helvetica" pitchFamily="34" charset="0"/>
              </a:rPr>
              <a:t>0.08)</a:t>
            </a:r>
          </a:p>
        </p:txBody>
      </p:sp>
    </p:spTree>
    <p:extLst>
      <p:ext uri="{BB962C8B-B14F-4D97-AF65-F5344CB8AC3E}">
        <p14:creationId xmlns:p14="http://schemas.microsoft.com/office/powerpoint/2010/main" val="33862260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4"/>
          <p:cNvSpPr>
            <a:spLocks noGrp="1"/>
          </p:cNvSpPr>
          <p:nvPr>
            <p:ph type="title"/>
          </p:nvPr>
        </p:nvSpPr>
        <p:spPr>
          <a:xfrm>
            <a:off x="0" y="482067"/>
            <a:ext cx="9144000" cy="434975"/>
          </a:xfrm>
        </p:spPr>
        <p:txBody>
          <a:bodyPr/>
          <a:lstStyle/>
          <a:p>
            <a:pPr eaLnBrk="1" hangingPunct="1"/>
            <a:r>
              <a:rPr lang="en-US" altLang="en-US" sz="4000" dirty="0">
                <a:solidFill>
                  <a:srgbClr val="003952"/>
                </a:solidFill>
                <a:latin typeface="Helvetica" pitchFamily="34" charset="0"/>
                <a:cs typeface="Helvetica" pitchFamily="34" charset="0"/>
              </a:rPr>
              <a:t>Results Final Assessment</a:t>
            </a:r>
            <a:r>
              <a:rPr lang="en-US" altLang="en-US" sz="3200" dirty="0">
                <a:solidFill>
                  <a:srgbClr val="003952"/>
                </a:solidFill>
                <a:latin typeface="Helvetica" pitchFamily="34" charset="0"/>
                <a:cs typeface="Helvetica" pitchFamily="34" charset="0"/>
              </a:rPr>
              <a:t/>
            </a:r>
            <a:br>
              <a:rPr lang="en-US" altLang="en-US" sz="3200" dirty="0">
                <a:solidFill>
                  <a:srgbClr val="003952"/>
                </a:solidFill>
                <a:latin typeface="Helvetica" pitchFamily="34" charset="0"/>
                <a:cs typeface="Helvetica" pitchFamily="34" charset="0"/>
              </a:rPr>
            </a:br>
            <a:r>
              <a:rPr lang="en-US" altLang="en-US" sz="3200" dirty="0" smtClean="0">
                <a:solidFill>
                  <a:srgbClr val="003952"/>
                </a:solidFill>
                <a:latin typeface="Helvetica" pitchFamily="34" charset="0"/>
                <a:cs typeface="Helvetica" pitchFamily="34" charset="0"/>
              </a:rPr>
              <a:t>Falls </a:t>
            </a:r>
            <a:r>
              <a:rPr lang="en-US" altLang="en-US" sz="3200" dirty="0">
                <a:solidFill>
                  <a:srgbClr val="003952"/>
                </a:solidFill>
                <a:latin typeface="Helvetica" pitchFamily="34" charset="0"/>
                <a:cs typeface="Helvetica" pitchFamily="34" charset="0"/>
              </a:rPr>
              <a:t>A</a:t>
            </a:r>
            <a:r>
              <a:rPr lang="en-US" altLang="en-US" sz="3200" dirty="0" smtClean="0">
                <a:solidFill>
                  <a:srgbClr val="003952"/>
                </a:solidFill>
                <a:latin typeface="Helvetica" pitchFamily="34" charset="0"/>
                <a:cs typeface="Helvetica" pitchFamily="34" charset="0"/>
              </a:rPr>
              <a:t>mong Population of Fallers</a:t>
            </a:r>
          </a:p>
        </p:txBody>
      </p:sp>
      <p:sp>
        <p:nvSpPr>
          <p:cNvPr id="63491" name="Content Placeholder 12"/>
          <p:cNvSpPr>
            <a:spLocks noGrp="1"/>
          </p:cNvSpPr>
          <p:nvPr>
            <p:ph idx="1"/>
          </p:nvPr>
        </p:nvSpPr>
        <p:spPr>
          <a:xfrm>
            <a:off x="473075" y="1395413"/>
            <a:ext cx="8229600" cy="5172075"/>
          </a:xfrm>
        </p:spPr>
        <p:txBody>
          <a:bodyPr/>
          <a:lstStyle/>
          <a:p>
            <a:pPr eaLnBrk="1" hangingPunct="1"/>
            <a:r>
              <a:rPr lang="en-US" altLang="en-US" dirty="0" smtClean="0">
                <a:solidFill>
                  <a:srgbClr val="003952"/>
                </a:solidFill>
                <a:latin typeface="Helvetica" pitchFamily="34" charset="0"/>
                <a:cs typeface="Helvetica" pitchFamily="34" charset="0"/>
              </a:rPr>
              <a:t>Among participants who had fallen in the past month at baseline (</a:t>
            </a:r>
            <a:r>
              <a:rPr lang="en-US" altLang="en-US" dirty="0" err="1" smtClean="0">
                <a:solidFill>
                  <a:srgbClr val="003952"/>
                </a:solidFill>
                <a:latin typeface="Helvetica" pitchFamily="34" charset="0"/>
                <a:cs typeface="Helvetica" pitchFamily="34" charset="0"/>
              </a:rPr>
              <a:t>n</a:t>
            </a:r>
            <a:r>
              <a:rPr lang="en-US" altLang="en-US" dirty="0" smtClean="0">
                <a:solidFill>
                  <a:srgbClr val="003952"/>
                </a:solidFill>
                <a:latin typeface="Helvetica" pitchFamily="34" charset="0"/>
                <a:cs typeface="Helvetica" pitchFamily="34" charset="0"/>
              </a:rPr>
              <a:t>=116)</a:t>
            </a:r>
          </a:p>
        </p:txBody>
      </p:sp>
      <p:pic>
        <p:nvPicPr>
          <p:cNvPr id="63492" name="Picture 55"/>
          <p:cNvPicPr>
            <a:picLocks noChangeAspect="1" noChangeArrowheads="1"/>
          </p:cNvPicPr>
          <p:nvPr/>
        </p:nvPicPr>
        <p:blipFill>
          <a:blip r:embed="rId3"/>
          <a:srcRect/>
          <a:stretch>
            <a:fillRect/>
          </a:stretch>
        </p:blipFill>
        <p:spPr bwMode="auto">
          <a:xfrm>
            <a:off x="22766" y="2674937"/>
            <a:ext cx="9121234" cy="3246698"/>
          </a:xfrm>
          <a:prstGeom prst="rect">
            <a:avLst/>
          </a:prstGeom>
          <a:noFill/>
          <a:ln w="9525">
            <a:noFill/>
            <a:miter lim="800000"/>
            <a:headEnd/>
            <a:tailEnd/>
          </a:ln>
        </p:spPr>
      </p:pic>
    </p:spTree>
    <p:extLst>
      <p:ext uri="{BB962C8B-B14F-4D97-AF65-F5344CB8AC3E}">
        <p14:creationId xmlns:p14="http://schemas.microsoft.com/office/powerpoint/2010/main" val="20472043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3952"/>
                </a:solidFill>
                <a:latin typeface="Helvetica" pitchFamily="34" charset="0"/>
                <a:cs typeface="Helvetica" pitchFamily="34" charset="0"/>
              </a:rPr>
              <a:t>Results Final </a:t>
            </a:r>
            <a:r>
              <a:rPr lang="en-US" altLang="en-US" dirty="0" smtClean="0">
                <a:solidFill>
                  <a:srgbClr val="003952"/>
                </a:solidFill>
                <a:latin typeface="Helvetica" pitchFamily="34" charset="0"/>
                <a:cs typeface="Helvetica" pitchFamily="34" charset="0"/>
              </a:rPr>
              <a:t>Assessment</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36587646"/>
              </p:ext>
            </p:extLst>
          </p:nvPr>
        </p:nvGraphicFramePr>
        <p:xfrm>
          <a:off x="457200" y="954088"/>
          <a:ext cx="8229600" cy="51720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353122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4331"/>
            <a:ext cx="8229600" cy="599421"/>
          </a:xfrm>
        </p:spPr>
        <p:txBody>
          <a:bodyPr/>
          <a:lstStyle/>
          <a:p>
            <a:pPr lvl="0"/>
            <a:r>
              <a:rPr lang="en-US" altLang="en-US" sz="4000" dirty="0">
                <a:solidFill>
                  <a:srgbClr val="003952"/>
                </a:solidFill>
                <a:latin typeface="Helvetica" pitchFamily="34" charset="0"/>
                <a:cs typeface="Helvetica" pitchFamily="34" charset="0"/>
              </a:rPr>
              <a:t>Results Final </a:t>
            </a:r>
            <a:r>
              <a:rPr lang="en-US" altLang="en-US" sz="4000" dirty="0" smtClean="0">
                <a:solidFill>
                  <a:srgbClr val="003952"/>
                </a:solidFill>
                <a:latin typeface="Helvetica" pitchFamily="34" charset="0"/>
                <a:cs typeface="Helvetica" pitchFamily="34" charset="0"/>
              </a:rPr>
              <a:t>Assessment</a:t>
            </a:r>
            <a:br>
              <a:rPr lang="en-US" altLang="en-US" sz="4000" dirty="0" smtClean="0">
                <a:solidFill>
                  <a:srgbClr val="003952"/>
                </a:solidFill>
                <a:latin typeface="Helvetica" pitchFamily="34" charset="0"/>
                <a:cs typeface="Helvetica" pitchFamily="34" charset="0"/>
              </a:rPr>
            </a:br>
            <a:r>
              <a:rPr lang="en-US" altLang="en-US" sz="4000" dirty="0" smtClean="0">
                <a:solidFill>
                  <a:srgbClr val="003952"/>
                </a:solidFill>
                <a:latin typeface="Helvetica" pitchFamily="34" charset="0"/>
                <a:cs typeface="Helvetica" pitchFamily="34" charset="0"/>
              </a:rPr>
              <a:t>Reasons for Feeling Safer</a:t>
            </a:r>
            <a:r>
              <a:rPr lang="en-US" altLang="en-US" sz="3000" dirty="0" smtClean="0">
                <a:solidFill>
                  <a:srgbClr val="003952"/>
                </a:solidFill>
                <a:latin typeface="Helvetica" pitchFamily="34" charset="0"/>
                <a:cs typeface="Helvetica" pitchFamily="34" charset="0"/>
              </a:rPr>
              <a:t/>
            </a:r>
            <a:br>
              <a:rPr lang="en-US" altLang="en-US" sz="3000" dirty="0" smtClean="0">
                <a:solidFill>
                  <a:srgbClr val="003952"/>
                </a:solidFill>
                <a:latin typeface="Helvetica" pitchFamily="34" charset="0"/>
                <a:cs typeface="Helvetica" pitchFamily="34" charset="0"/>
              </a:rPr>
            </a:br>
            <a:endParaRPr lang="en-US" sz="3000" dirty="0"/>
          </a:p>
        </p:txBody>
      </p:sp>
      <p:graphicFrame>
        <p:nvGraphicFramePr>
          <p:cNvPr id="5" name="Content Placeholder 6"/>
          <p:cNvGraphicFramePr>
            <a:graphicFrameLocks/>
          </p:cNvGraphicFramePr>
          <p:nvPr/>
        </p:nvGraphicFramePr>
        <p:xfrm>
          <a:off x="457200" y="1758590"/>
          <a:ext cx="8229600" cy="3110274"/>
        </p:xfrm>
        <a:graphic>
          <a:graphicData uri="http://schemas.openxmlformats.org/drawingml/2006/table">
            <a:tbl>
              <a:tblPr firstRow="1" bandRow="1">
                <a:tableStyleId>{5C22544A-7EE6-4342-B048-85BDC9FD1C3A}</a:tableStyleId>
              </a:tblPr>
              <a:tblGrid>
                <a:gridCol w="2434492"/>
                <a:gridCol w="3262923"/>
                <a:gridCol w="2532185"/>
              </a:tblGrid>
              <a:tr h="823369">
                <a:tc>
                  <a:txBody>
                    <a:bodyPr/>
                    <a:lstStyle/>
                    <a:p>
                      <a:pPr marL="0" marR="0" algn="ctr">
                        <a:spcBef>
                          <a:spcPts val="0"/>
                        </a:spcBef>
                        <a:spcAft>
                          <a:spcPts val="0"/>
                        </a:spcAft>
                      </a:pPr>
                      <a:endParaRPr lang="en-US" sz="2400" dirty="0">
                        <a:solidFill>
                          <a:schemeClr val="bg1"/>
                        </a:solidFill>
                        <a:latin typeface="Times New Roman"/>
                        <a:ea typeface="Cambria"/>
                        <a:cs typeface="Times New Roman"/>
                      </a:endParaRPr>
                    </a:p>
                  </a:txBody>
                  <a:tcPr marT="45696" marB="45696">
                    <a:solidFill>
                      <a:srgbClr val="00395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b="1" dirty="0" smtClean="0">
                          <a:solidFill>
                            <a:schemeClr val="bg1"/>
                          </a:solidFill>
                          <a:latin typeface="Arial"/>
                          <a:ea typeface="Cambria"/>
                          <a:cs typeface="Times New Roman"/>
                        </a:rPr>
                        <a:t>Daily</a:t>
                      </a:r>
                      <a:endParaRPr lang="en-US" sz="2400" dirty="0" smtClean="0">
                        <a:solidFill>
                          <a:schemeClr val="bg1"/>
                        </a:solidFill>
                        <a:latin typeface="Times New Roman"/>
                        <a:ea typeface="Cambria"/>
                        <a:cs typeface="Times New Roman"/>
                      </a:endParaRPr>
                    </a:p>
                    <a:p>
                      <a:pPr marL="0" marR="0" algn="ctr">
                        <a:spcBef>
                          <a:spcPts val="0"/>
                        </a:spcBef>
                        <a:spcAft>
                          <a:spcPts val="0"/>
                        </a:spcAft>
                      </a:pPr>
                      <a:endParaRPr lang="en-US" sz="2400" dirty="0">
                        <a:solidFill>
                          <a:schemeClr val="bg1"/>
                        </a:solidFill>
                        <a:latin typeface="Times New Roman"/>
                        <a:ea typeface="Cambria"/>
                        <a:cs typeface="Times New Roman"/>
                      </a:endParaRPr>
                    </a:p>
                  </a:txBody>
                  <a:tcPr marT="45696" marB="45696">
                    <a:solidFill>
                      <a:srgbClr val="003952"/>
                    </a:solidFill>
                  </a:tcPr>
                </a:tc>
                <a:tc>
                  <a:txBody>
                    <a:bodyPr/>
                    <a:lstStyle/>
                    <a:p>
                      <a:pPr marL="0" marR="0" algn="ctr">
                        <a:spcBef>
                          <a:spcPts val="0"/>
                        </a:spcBef>
                        <a:spcAft>
                          <a:spcPts val="0"/>
                        </a:spcAft>
                      </a:pPr>
                      <a:r>
                        <a:rPr lang="en-US" sz="2400" b="1" dirty="0" smtClean="0">
                          <a:solidFill>
                            <a:schemeClr val="bg1"/>
                          </a:solidFill>
                          <a:latin typeface="Arial"/>
                          <a:ea typeface="Cambria"/>
                          <a:cs typeface="Times New Roman"/>
                        </a:rPr>
                        <a:t>Frozen, Once Weekly</a:t>
                      </a:r>
                      <a:endParaRPr lang="en-US" sz="2400" dirty="0">
                        <a:solidFill>
                          <a:schemeClr val="bg1"/>
                        </a:solidFill>
                        <a:latin typeface="Times New Roman"/>
                        <a:ea typeface="Cambria"/>
                        <a:cs typeface="Times New Roman"/>
                      </a:endParaRPr>
                    </a:p>
                  </a:txBody>
                  <a:tcPr marT="45696" marB="45696">
                    <a:solidFill>
                      <a:srgbClr val="003952"/>
                    </a:solidFill>
                  </a:tcPr>
                </a:tc>
              </a:tr>
              <a:tr h="457381">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Delivery</a:t>
                      </a:r>
                    </a:p>
                  </a:txBody>
                  <a:tcPr marT="45696" marB="45696">
                    <a:solidFill>
                      <a:srgbClr val="BCBEC0"/>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49%</a:t>
                      </a:r>
                      <a:endParaRPr lang="en-US" sz="2400" dirty="0">
                        <a:solidFill>
                          <a:srgbClr val="003952"/>
                        </a:solidFill>
                        <a:latin typeface="Times New Roman"/>
                        <a:ea typeface="Cambria"/>
                        <a:cs typeface="Times New Roman"/>
                      </a:endParaRPr>
                    </a:p>
                  </a:txBody>
                  <a:tcPr marT="45696" marB="45696">
                    <a:solidFill>
                      <a:srgbClr val="BCBEC0"/>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24%</a:t>
                      </a:r>
                      <a:endParaRPr lang="en-US" sz="2400" dirty="0">
                        <a:solidFill>
                          <a:srgbClr val="003952"/>
                        </a:solidFill>
                        <a:latin typeface="Times New Roman"/>
                        <a:ea typeface="Cambria"/>
                        <a:cs typeface="Times New Roman"/>
                      </a:endParaRPr>
                    </a:p>
                  </a:txBody>
                  <a:tcPr marT="45696" marB="45696">
                    <a:solidFill>
                      <a:srgbClr val="BCBEC0"/>
                    </a:solidFill>
                  </a:tcPr>
                </a:tc>
              </a:tr>
              <a:tr h="457381">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Meal</a:t>
                      </a:r>
                      <a:endParaRPr lang="en-US" sz="2400" dirty="0">
                        <a:solidFill>
                          <a:srgbClr val="003952"/>
                        </a:solidFill>
                        <a:latin typeface="Times New Roman"/>
                        <a:ea typeface="Cambria"/>
                        <a:cs typeface="Times New Roman"/>
                      </a:endParaRPr>
                    </a:p>
                  </a:txBody>
                  <a:tcPr marT="45696" marB="45696">
                    <a:solidFill>
                      <a:srgbClr val="E6E7E8"/>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25%</a:t>
                      </a:r>
                      <a:endParaRPr lang="en-US" sz="2400" dirty="0">
                        <a:solidFill>
                          <a:srgbClr val="003952"/>
                        </a:solidFill>
                        <a:latin typeface="Times New Roman"/>
                        <a:ea typeface="Cambria"/>
                        <a:cs typeface="Times New Roman"/>
                      </a:endParaRPr>
                    </a:p>
                  </a:txBody>
                  <a:tcPr marT="45696" marB="45696">
                    <a:solidFill>
                      <a:srgbClr val="E6E7E8"/>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31%</a:t>
                      </a:r>
                      <a:endParaRPr lang="en-US" sz="2400" dirty="0">
                        <a:solidFill>
                          <a:srgbClr val="003952"/>
                        </a:solidFill>
                        <a:latin typeface="Times New Roman"/>
                        <a:ea typeface="Cambria"/>
                        <a:cs typeface="Times New Roman"/>
                      </a:endParaRPr>
                    </a:p>
                  </a:txBody>
                  <a:tcPr marT="45696" marB="45696">
                    <a:solidFill>
                      <a:srgbClr val="E6E7E8"/>
                    </a:solidFill>
                  </a:tcPr>
                </a:tc>
              </a:tr>
              <a:tr h="457381">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Out</a:t>
                      </a:r>
                      <a:r>
                        <a:rPr lang="en-US" sz="2400" baseline="0" dirty="0" smtClean="0">
                          <a:solidFill>
                            <a:srgbClr val="003952"/>
                          </a:solidFill>
                          <a:latin typeface="Arial"/>
                          <a:ea typeface="Cambria"/>
                          <a:cs typeface="Times New Roman"/>
                        </a:rPr>
                        <a:t> of Kitchen</a:t>
                      </a:r>
                      <a:endParaRPr lang="en-US" sz="2400" dirty="0">
                        <a:solidFill>
                          <a:srgbClr val="003952"/>
                        </a:solidFill>
                        <a:latin typeface="Times New Roman"/>
                        <a:ea typeface="Cambria"/>
                        <a:cs typeface="Times New Roman"/>
                      </a:endParaRPr>
                    </a:p>
                  </a:txBody>
                  <a:tcPr marT="45696" marB="45696">
                    <a:solidFill>
                      <a:srgbClr val="BCBEC0"/>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15%</a:t>
                      </a:r>
                      <a:endParaRPr lang="en-US" sz="2400" dirty="0">
                        <a:solidFill>
                          <a:srgbClr val="003952"/>
                        </a:solidFill>
                        <a:latin typeface="Times New Roman"/>
                        <a:ea typeface="Cambria"/>
                        <a:cs typeface="Times New Roman"/>
                      </a:endParaRPr>
                    </a:p>
                  </a:txBody>
                  <a:tcPr marT="45696" marB="45696">
                    <a:solidFill>
                      <a:srgbClr val="BCBEC0"/>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33%</a:t>
                      </a:r>
                      <a:endParaRPr lang="en-US" sz="2400" dirty="0">
                        <a:solidFill>
                          <a:srgbClr val="003952"/>
                        </a:solidFill>
                        <a:latin typeface="Times New Roman"/>
                        <a:ea typeface="Cambria"/>
                        <a:cs typeface="Times New Roman"/>
                      </a:endParaRPr>
                    </a:p>
                  </a:txBody>
                  <a:tcPr marT="45696" marB="45696">
                    <a:solidFill>
                      <a:srgbClr val="BCBEC0"/>
                    </a:solidFill>
                  </a:tcPr>
                </a:tc>
              </a:tr>
              <a:tr h="457381">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Stay Home</a:t>
                      </a:r>
                      <a:endParaRPr lang="en-US" sz="2400" dirty="0">
                        <a:solidFill>
                          <a:srgbClr val="003952"/>
                        </a:solidFill>
                        <a:latin typeface="Times New Roman"/>
                        <a:ea typeface="Cambria"/>
                        <a:cs typeface="Times New Roman"/>
                      </a:endParaRPr>
                    </a:p>
                  </a:txBody>
                  <a:tcPr marT="45696" marB="45696">
                    <a:solidFill>
                      <a:srgbClr val="E6E7E8"/>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11%</a:t>
                      </a:r>
                      <a:endParaRPr lang="en-US" sz="2400" dirty="0">
                        <a:solidFill>
                          <a:srgbClr val="003952"/>
                        </a:solidFill>
                        <a:latin typeface="Times New Roman"/>
                        <a:ea typeface="Cambria"/>
                        <a:cs typeface="Times New Roman"/>
                      </a:endParaRPr>
                    </a:p>
                  </a:txBody>
                  <a:tcPr marT="45696" marB="45696">
                    <a:solidFill>
                      <a:srgbClr val="E6E7E8"/>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29%</a:t>
                      </a:r>
                      <a:endParaRPr lang="en-US" sz="2400" dirty="0">
                        <a:solidFill>
                          <a:srgbClr val="003952"/>
                        </a:solidFill>
                        <a:latin typeface="Times New Roman"/>
                        <a:ea typeface="Cambria"/>
                        <a:cs typeface="Times New Roman"/>
                      </a:endParaRPr>
                    </a:p>
                  </a:txBody>
                  <a:tcPr marT="45696" marB="45696">
                    <a:solidFill>
                      <a:srgbClr val="E6E7E8"/>
                    </a:solidFill>
                  </a:tcPr>
                </a:tc>
              </a:tr>
              <a:tr h="45738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dirty="0" smtClean="0">
                          <a:solidFill>
                            <a:srgbClr val="003952"/>
                          </a:solidFill>
                          <a:latin typeface="Arial"/>
                          <a:ea typeface="Cambria"/>
                          <a:cs typeface="Times New Roman"/>
                        </a:rPr>
                        <a:t>Other</a:t>
                      </a:r>
                      <a:endParaRPr lang="en-US" sz="2400" dirty="0" smtClean="0">
                        <a:solidFill>
                          <a:srgbClr val="003952"/>
                        </a:solidFill>
                        <a:latin typeface="Times New Roman"/>
                        <a:ea typeface="Cambria"/>
                        <a:cs typeface="Times New Roman"/>
                      </a:endParaRPr>
                    </a:p>
                  </a:txBody>
                  <a:tcPr marT="45696" marB="45696">
                    <a:solidFill>
                      <a:srgbClr val="BCBEC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dirty="0" smtClean="0">
                          <a:solidFill>
                            <a:srgbClr val="003952"/>
                          </a:solidFill>
                          <a:latin typeface="Arial"/>
                          <a:ea typeface="Cambria"/>
                          <a:cs typeface="Times New Roman"/>
                        </a:rPr>
                        <a:t>6%</a:t>
                      </a:r>
                      <a:endParaRPr lang="en-US" sz="2400" dirty="0" smtClean="0">
                        <a:solidFill>
                          <a:srgbClr val="003952"/>
                        </a:solidFill>
                        <a:latin typeface="Times New Roman"/>
                        <a:ea typeface="Cambria"/>
                        <a:cs typeface="Times New Roman"/>
                      </a:endParaRPr>
                    </a:p>
                  </a:txBody>
                  <a:tcPr marT="45696" marB="45696">
                    <a:solidFill>
                      <a:srgbClr val="BCBEC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dirty="0" smtClean="0">
                          <a:solidFill>
                            <a:srgbClr val="003952"/>
                          </a:solidFill>
                          <a:latin typeface="Arial"/>
                          <a:ea typeface="Cambria"/>
                          <a:cs typeface="Times New Roman"/>
                        </a:rPr>
                        <a:t>6%</a:t>
                      </a:r>
                      <a:endParaRPr lang="en-US" sz="2400" dirty="0" smtClean="0">
                        <a:solidFill>
                          <a:srgbClr val="003952"/>
                        </a:solidFill>
                        <a:latin typeface="Times New Roman"/>
                        <a:ea typeface="Cambria"/>
                        <a:cs typeface="Times New Roman"/>
                      </a:endParaRPr>
                    </a:p>
                  </a:txBody>
                  <a:tcPr marT="45696" marB="45696">
                    <a:solidFill>
                      <a:srgbClr val="BCBEC0"/>
                    </a:solidFill>
                  </a:tcPr>
                </a:tc>
              </a:tr>
            </a:tbl>
          </a:graphicData>
        </a:graphic>
      </p:graphicFrame>
      <p:sp>
        <p:nvSpPr>
          <p:cNvPr id="8" name="TextBox 7"/>
          <p:cNvSpPr txBox="1">
            <a:spLocks noChangeArrowheads="1"/>
          </p:cNvSpPr>
          <p:nvPr/>
        </p:nvSpPr>
        <p:spPr bwMode="auto">
          <a:xfrm>
            <a:off x="1" y="5225001"/>
            <a:ext cx="9144000" cy="830997"/>
          </a:xfrm>
          <a:prstGeom prst="rect">
            <a:avLst/>
          </a:prstGeom>
          <a:noFill/>
          <a:ln w="9525">
            <a:noFill/>
            <a:miter lim="800000"/>
            <a:headEnd/>
            <a:tailEnd/>
          </a:ln>
        </p:spPr>
        <p:txBody>
          <a:bodyPr wrap="square">
            <a:spAutoFit/>
          </a:bodyPr>
          <a:lstStyle/>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Q: “In what ways does it make you feel safe?”</a:t>
            </a:r>
          </a:p>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These differences were statistically significant (</a:t>
            </a:r>
            <a:r>
              <a:rPr lang="en-US" altLang="en-US" sz="1600" dirty="0">
                <a:solidFill>
                  <a:srgbClr val="003952"/>
                </a:solidFill>
                <a:latin typeface="Helvetica" pitchFamily="34" charset="0"/>
                <a:cs typeface="Helvetica" pitchFamily="34" charset="0"/>
                <a:sym typeface="Symbol" pitchFamily="18" charset="2"/>
              </a:rPr>
              <a:t></a:t>
            </a:r>
            <a:r>
              <a:rPr lang="en-US" altLang="en-US" sz="1600" baseline="30000" dirty="0">
                <a:solidFill>
                  <a:srgbClr val="003952"/>
                </a:solidFill>
                <a:latin typeface="Helvetica" pitchFamily="34" charset="0"/>
                <a:cs typeface="Helvetica" pitchFamily="34" charset="0"/>
              </a:rPr>
              <a:t>2</a:t>
            </a:r>
            <a:r>
              <a:rPr lang="en-US" altLang="en-US" sz="1600" dirty="0">
                <a:solidFill>
                  <a:srgbClr val="003952"/>
                </a:solidFill>
                <a:latin typeface="Helvetica" pitchFamily="34" charset="0"/>
                <a:cs typeface="Helvetica" pitchFamily="34" charset="0"/>
              </a:rPr>
              <a:t>= 11.07, </a:t>
            </a:r>
            <a:r>
              <a:rPr lang="en-US" altLang="en-US" sz="1600" i="1" dirty="0" err="1">
                <a:solidFill>
                  <a:srgbClr val="003952"/>
                </a:solidFill>
                <a:latin typeface="Helvetica" pitchFamily="34" charset="0"/>
                <a:cs typeface="Helvetica" pitchFamily="34" charset="0"/>
              </a:rPr>
              <a:t>p</a:t>
            </a:r>
            <a:r>
              <a:rPr lang="en-US" altLang="en-US" sz="1600" dirty="0">
                <a:solidFill>
                  <a:srgbClr val="003952"/>
                </a:solidFill>
                <a:latin typeface="Helvetica" pitchFamily="34" charset="0"/>
                <a:cs typeface="Helvetica" pitchFamily="34" charset="0"/>
              </a:rPr>
              <a:t>=0.03)</a:t>
            </a:r>
          </a:p>
          <a:p>
            <a:pPr algn="ctr" defTabSz="457200" fontAlgn="base">
              <a:spcBef>
                <a:spcPct val="0"/>
              </a:spcBef>
              <a:spcAft>
                <a:spcPct val="0"/>
              </a:spcAft>
            </a:pPr>
            <a:endParaRPr lang="en-US" altLang="en-US" sz="1600" dirty="0">
              <a:solidFill>
                <a:srgbClr val="003952"/>
              </a:solidFill>
              <a:latin typeface="Helvetica" pitchFamily="34" charset="0"/>
              <a:cs typeface="Helvetica" pitchFamily="34" charset="0"/>
            </a:endParaRPr>
          </a:p>
        </p:txBody>
      </p:sp>
    </p:spTree>
    <p:extLst>
      <p:ext uri="{BB962C8B-B14F-4D97-AF65-F5344CB8AC3E}">
        <p14:creationId xmlns:p14="http://schemas.microsoft.com/office/powerpoint/2010/main" val="12782250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3"/>
          <p:cNvSpPr>
            <a:spLocks noGrp="1"/>
          </p:cNvSpPr>
          <p:nvPr>
            <p:ph type="title"/>
          </p:nvPr>
        </p:nvSpPr>
        <p:spPr>
          <a:xfrm>
            <a:off x="0" y="133350"/>
            <a:ext cx="9144000" cy="1143000"/>
          </a:xfrm>
        </p:spPr>
        <p:txBody>
          <a:bodyPr/>
          <a:lstStyle/>
          <a:p>
            <a:pPr eaLnBrk="1" hangingPunct="1"/>
            <a:r>
              <a:rPr lang="en-US" altLang="en-US" sz="4000" dirty="0">
                <a:solidFill>
                  <a:srgbClr val="003952"/>
                </a:solidFill>
                <a:latin typeface="Helvetica" pitchFamily="34" charset="0"/>
                <a:cs typeface="Helvetica" pitchFamily="34" charset="0"/>
              </a:rPr>
              <a:t>Results Final Assessment</a:t>
            </a:r>
            <a:br>
              <a:rPr lang="en-US" altLang="en-US" sz="4000" dirty="0">
                <a:solidFill>
                  <a:srgbClr val="003952"/>
                </a:solidFill>
                <a:latin typeface="Helvetica" pitchFamily="34" charset="0"/>
                <a:cs typeface="Helvetica" pitchFamily="34" charset="0"/>
              </a:rPr>
            </a:br>
            <a:r>
              <a:rPr lang="en-US" altLang="en-US" sz="4000" dirty="0">
                <a:solidFill>
                  <a:srgbClr val="003952"/>
                </a:solidFill>
                <a:latin typeface="Helvetica" pitchFamily="34" charset="0"/>
                <a:cs typeface="Helvetica" pitchFamily="34" charset="0"/>
              </a:rPr>
              <a:t>L</a:t>
            </a:r>
            <a:r>
              <a:rPr lang="en-US" altLang="en-US" sz="4000" dirty="0" smtClean="0">
                <a:solidFill>
                  <a:srgbClr val="003952"/>
                </a:solidFill>
                <a:latin typeface="Helvetica" pitchFamily="34" charset="0"/>
                <a:cs typeface="Helvetica" pitchFamily="34" charset="0"/>
              </a:rPr>
              <a:t>ess </a:t>
            </a:r>
            <a:r>
              <a:rPr lang="en-US" altLang="en-US" sz="4000" dirty="0">
                <a:solidFill>
                  <a:srgbClr val="003952"/>
                </a:solidFill>
                <a:latin typeface="Helvetica" pitchFamily="34" charset="0"/>
                <a:cs typeface="Helvetica" pitchFamily="34" charset="0"/>
              </a:rPr>
              <a:t>L</a:t>
            </a:r>
            <a:r>
              <a:rPr lang="en-US" altLang="en-US" sz="4000" dirty="0" smtClean="0">
                <a:solidFill>
                  <a:srgbClr val="003952"/>
                </a:solidFill>
                <a:latin typeface="Helvetica" pitchFamily="34" charset="0"/>
                <a:cs typeface="Helvetica" pitchFamily="34" charset="0"/>
              </a:rPr>
              <a:t>onely and More Social Contact</a:t>
            </a:r>
          </a:p>
        </p:txBody>
      </p:sp>
      <p:graphicFrame>
        <p:nvGraphicFramePr>
          <p:cNvPr id="21" name="Content Placeholder 20"/>
          <p:cNvGraphicFramePr>
            <a:graphicFrameLocks noGrp="1"/>
          </p:cNvGraphicFramePr>
          <p:nvPr>
            <p:ph idx="1"/>
          </p:nvPr>
        </p:nvGraphicFramePr>
        <p:xfrm>
          <a:off x="988595" y="1357162"/>
          <a:ext cx="3126205" cy="39194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ontent Placeholder 18"/>
          <p:cNvGraphicFramePr>
            <a:graphicFrameLocks noGrp="1"/>
          </p:cNvGraphicFramePr>
          <p:nvPr>
            <p:ph sz="half" idx="4294967295"/>
          </p:nvPr>
        </p:nvGraphicFramePr>
        <p:xfrm>
          <a:off x="4906962" y="1357162"/>
          <a:ext cx="3322638" cy="3860092"/>
        </p:xfrm>
        <a:graphic>
          <a:graphicData uri="http://schemas.openxmlformats.org/drawingml/2006/chart">
            <c:chart xmlns:c="http://schemas.openxmlformats.org/drawingml/2006/chart" xmlns:r="http://schemas.openxmlformats.org/officeDocument/2006/relationships" r:id="rId4"/>
          </a:graphicData>
        </a:graphic>
      </p:graphicFrame>
      <p:sp>
        <p:nvSpPr>
          <p:cNvPr id="65541" name="TextBox 8"/>
          <p:cNvSpPr txBox="1">
            <a:spLocks noChangeArrowheads="1"/>
          </p:cNvSpPr>
          <p:nvPr/>
        </p:nvSpPr>
        <p:spPr bwMode="auto">
          <a:xfrm>
            <a:off x="0" y="5285317"/>
            <a:ext cx="4648200" cy="1077218"/>
          </a:xfrm>
          <a:prstGeom prst="rect">
            <a:avLst/>
          </a:prstGeom>
          <a:solidFill>
            <a:schemeClr val="bg1"/>
          </a:solidFill>
          <a:ln w="9525">
            <a:noFill/>
            <a:miter lim="800000"/>
            <a:headEnd/>
            <a:tailEnd/>
          </a:ln>
        </p:spPr>
        <p:txBody>
          <a:bodyPr>
            <a:spAutoFit/>
          </a:bodyPr>
          <a:lstStyle/>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Q: “Do services received from the home-delivered meals program help you feel less lonely?”   </a:t>
            </a:r>
            <a:br>
              <a:rPr lang="en-US" altLang="en-US" sz="1600" dirty="0">
                <a:solidFill>
                  <a:srgbClr val="003952"/>
                </a:solidFill>
                <a:latin typeface="Helvetica" pitchFamily="34" charset="0"/>
                <a:cs typeface="Helvetica" pitchFamily="34" charset="0"/>
              </a:rPr>
            </a:br>
            <a:r>
              <a:rPr lang="en-US" altLang="en-US" sz="1600" dirty="0">
                <a:solidFill>
                  <a:srgbClr val="003952"/>
                </a:solidFill>
                <a:latin typeface="Helvetica" pitchFamily="34" charset="0"/>
                <a:cs typeface="Helvetica" pitchFamily="34" charset="0"/>
                <a:sym typeface="Symbol" pitchFamily="18" charset="2"/>
              </a:rPr>
              <a:t></a:t>
            </a:r>
            <a:r>
              <a:rPr lang="en-US" altLang="en-US" sz="1600" baseline="30000" dirty="0">
                <a:solidFill>
                  <a:srgbClr val="003952"/>
                </a:solidFill>
                <a:latin typeface="Helvetica" pitchFamily="34" charset="0"/>
                <a:cs typeface="Helvetica" pitchFamily="34" charset="0"/>
              </a:rPr>
              <a:t>2</a:t>
            </a:r>
            <a:r>
              <a:rPr lang="en-US" altLang="en-US" sz="1600" dirty="0">
                <a:solidFill>
                  <a:srgbClr val="003952"/>
                </a:solidFill>
                <a:latin typeface="Helvetica" pitchFamily="34" charset="0"/>
                <a:cs typeface="Helvetica" pitchFamily="34" charset="0"/>
              </a:rPr>
              <a:t>= 4.61, </a:t>
            </a:r>
            <a:r>
              <a:rPr lang="en-US" altLang="en-US" sz="1600" i="1" dirty="0" err="1">
                <a:solidFill>
                  <a:srgbClr val="003952"/>
                </a:solidFill>
                <a:latin typeface="Helvetica" pitchFamily="34" charset="0"/>
                <a:cs typeface="Helvetica" pitchFamily="34" charset="0"/>
              </a:rPr>
              <a:t>p</a:t>
            </a:r>
            <a:r>
              <a:rPr lang="en-US" altLang="en-US" sz="1600" dirty="0">
                <a:solidFill>
                  <a:srgbClr val="003952"/>
                </a:solidFill>
                <a:latin typeface="Helvetica" pitchFamily="34" charset="0"/>
                <a:cs typeface="Helvetica" pitchFamily="34" charset="0"/>
              </a:rPr>
              <a:t>&lt;0.05 </a:t>
            </a:r>
          </a:p>
        </p:txBody>
      </p:sp>
      <p:sp>
        <p:nvSpPr>
          <p:cNvPr id="65542" name="TextBox 9"/>
          <p:cNvSpPr txBox="1">
            <a:spLocks noChangeArrowheads="1"/>
          </p:cNvSpPr>
          <p:nvPr/>
        </p:nvSpPr>
        <p:spPr bwMode="auto">
          <a:xfrm>
            <a:off x="4632325" y="5285318"/>
            <a:ext cx="4511675" cy="1077218"/>
          </a:xfrm>
          <a:prstGeom prst="rect">
            <a:avLst/>
          </a:prstGeom>
          <a:solidFill>
            <a:schemeClr val="bg1"/>
          </a:solidFill>
          <a:ln w="9525">
            <a:noFill/>
            <a:miter lim="800000"/>
            <a:headEnd/>
            <a:tailEnd/>
          </a:ln>
        </p:spPr>
        <p:txBody>
          <a:bodyPr wrap="square">
            <a:spAutoFit/>
          </a:bodyPr>
          <a:lstStyle/>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Q: “If you did not receive home-delivered meals, would you say “I would have little daily contact with people?”” </a:t>
            </a:r>
          </a:p>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sym typeface="Symbol" pitchFamily="18" charset="2"/>
              </a:rPr>
              <a:t></a:t>
            </a:r>
            <a:r>
              <a:rPr lang="en-US" altLang="en-US" sz="1600" baseline="30000" dirty="0">
                <a:solidFill>
                  <a:srgbClr val="003952"/>
                </a:solidFill>
                <a:latin typeface="Helvetica" pitchFamily="34" charset="0"/>
                <a:cs typeface="Helvetica" pitchFamily="34" charset="0"/>
              </a:rPr>
              <a:t>2</a:t>
            </a:r>
            <a:r>
              <a:rPr lang="en-US" altLang="en-US" sz="1600" dirty="0">
                <a:solidFill>
                  <a:srgbClr val="003952"/>
                </a:solidFill>
                <a:latin typeface="Helvetica" pitchFamily="34" charset="0"/>
                <a:cs typeface="Helvetica" pitchFamily="34" charset="0"/>
              </a:rPr>
              <a:t>=5.21, </a:t>
            </a:r>
            <a:r>
              <a:rPr lang="en-US" altLang="en-US" sz="1600" i="1" dirty="0" err="1">
                <a:solidFill>
                  <a:srgbClr val="003952"/>
                </a:solidFill>
                <a:latin typeface="Helvetica" pitchFamily="34" charset="0"/>
                <a:cs typeface="Helvetica" pitchFamily="34" charset="0"/>
              </a:rPr>
              <a:t>p</a:t>
            </a:r>
            <a:r>
              <a:rPr lang="en-US" altLang="en-US" sz="1600" dirty="0">
                <a:solidFill>
                  <a:srgbClr val="003952"/>
                </a:solidFill>
                <a:latin typeface="Helvetica" pitchFamily="34" charset="0"/>
                <a:cs typeface="Helvetica" pitchFamily="34" charset="0"/>
              </a:rPr>
              <a:t>&lt;0.05 </a:t>
            </a:r>
          </a:p>
        </p:txBody>
      </p:sp>
    </p:spTree>
    <p:extLst>
      <p:ext uri="{BB962C8B-B14F-4D97-AF65-F5344CB8AC3E}">
        <p14:creationId xmlns:p14="http://schemas.microsoft.com/office/powerpoint/2010/main" val="42639531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163513" y="112713"/>
            <a:ext cx="8807450" cy="600075"/>
          </a:xfrm>
        </p:spPr>
        <p:txBody>
          <a:bodyPr/>
          <a:lstStyle/>
          <a:p>
            <a:pPr eaLnBrk="1" hangingPunct="1"/>
            <a:r>
              <a:rPr lang="en-US" altLang="en-US" sz="4000" dirty="0" smtClean="0">
                <a:solidFill>
                  <a:srgbClr val="003952"/>
                </a:solidFill>
                <a:latin typeface="Helvetica" pitchFamily="34" charset="0"/>
                <a:cs typeface="Helvetica" pitchFamily="34" charset="0"/>
              </a:rPr>
              <a:t>Satisfaction with Program</a:t>
            </a:r>
          </a:p>
        </p:txBody>
      </p:sp>
      <p:sp>
        <p:nvSpPr>
          <p:cNvPr id="66563" name="Content Placeholder 2"/>
          <p:cNvSpPr>
            <a:spLocks noGrp="1"/>
          </p:cNvSpPr>
          <p:nvPr>
            <p:ph idx="1"/>
          </p:nvPr>
        </p:nvSpPr>
        <p:spPr>
          <a:xfrm>
            <a:off x="457200" y="954088"/>
            <a:ext cx="8229600" cy="5172075"/>
          </a:xfrm>
        </p:spPr>
        <p:txBody>
          <a:bodyPr/>
          <a:lstStyle/>
          <a:p>
            <a:pPr eaLnBrk="1" hangingPunct="1"/>
            <a:r>
              <a:rPr lang="en-US" altLang="en-US" dirty="0" smtClean="0">
                <a:solidFill>
                  <a:srgbClr val="003952"/>
                </a:solidFill>
                <a:latin typeface="Helvetica" pitchFamily="34" charset="0"/>
                <a:cs typeface="Helvetica" pitchFamily="34" charset="0"/>
              </a:rPr>
              <a:t>99% of participants in both groups would recommend program to others</a:t>
            </a:r>
          </a:p>
          <a:p>
            <a:pPr eaLnBrk="1" hangingPunct="1"/>
            <a:r>
              <a:rPr lang="en-US" altLang="en-US" dirty="0" smtClean="0">
                <a:solidFill>
                  <a:srgbClr val="003952"/>
                </a:solidFill>
                <a:latin typeface="Helvetica" pitchFamily="34" charset="0"/>
                <a:cs typeface="Helvetica" pitchFamily="34" charset="0"/>
              </a:rPr>
              <a:t>Reasons for recommendation vary</a:t>
            </a:r>
          </a:p>
        </p:txBody>
      </p:sp>
      <p:graphicFrame>
        <p:nvGraphicFramePr>
          <p:cNvPr id="6" name="Content Placeholder 6"/>
          <p:cNvGraphicFramePr>
            <a:graphicFrameLocks/>
          </p:cNvGraphicFramePr>
          <p:nvPr/>
        </p:nvGraphicFramePr>
        <p:xfrm>
          <a:off x="457200" y="2847975"/>
          <a:ext cx="8229600" cy="2195512"/>
        </p:xfrm>
        <a:graphic>
          <a:graphicData uri="http://schemas.openxmlformats.org/drawingml/2006/table">
            <a:tbl>
              <a:tblPr firstRow="1" bandRow="1">
                <a:tableStyleId>{5C22544A-7EE6-4342-B048-85BDC9FD1C3A}</a:tableStyleId>
              </a:tblPr>
              <a:tblGrid>
                <a:gridCol w="2434492"/>
                <a:gridCol w="3262923"/>
                <a:gridCol w="2532185"/>
              </a:tblGrid>
              <a:tr h="823369">
                <a:tc>
                  <a:txBody>
                    <a:bodyPr/>
                    <a:lstStyle/>
                    <a:p>
                      <a:pPr marL="0" marR="0" algn="ctr">
                        <a:spcBef>
                          <a:spcPts val="0"/>
                        </a:spcBef>
                        <a:spcAft>
                          <a:spcPts val="0"/>
                        </a:spcAft>
                      </a:pPr>
                      <a:endParaRPr lang="en-US" sz="2400" dirty="0">
                        <a:solidFill>
                          <a:schemeClr val="bg1"/>
                        </a:solidFill>
                        <a:latin typeface="Times New Roman"/>
                        <a:ea typeface="Cambria"/>
                        <a:cs typeface="Times New Roman"/>
                      </a:endParaRPr>
                    </a:p>
                  </a:txBody>
                  <a:tcPr marT="45696" marB="45696">
                    <a:solidFill>
                      <a:srgbClr val="00395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b="1" dirty="0" smtClean="0">
                          <a:solidFill>
                            <a:schemeClr val="bg1"/>
                          </a:solidFill>
                          <a:latin typeface="Arial"/>
                          <a:ea typeface="Cambria"/>
                          <a:cs typeface="Times New Roman"/>
                        </a:rPr>
                        <a:t>Daily</a:t>
                      </a:r>
                      <a:endParaRPr lang="en-US" sz="2400" dirty="0" smtClean="0">
                        <a:solidFill>
                          <a:schemeClr val="bg1"/>
                        </a:solidFill>
                        <a:latin typeface="Times New Roman"/>
                        <a:ea typeface="Cambria"/>
                        <a:cs typeface="Times New Roman"/>
                      </a:endParaRPr>
                    </a:p>
                    <a:p>
                      <a:pPr marL="0" marR="0" algn="ctr">
                        <a:spcBef>
                          <a:spcPts val="0"/>
                        </a:spcBef>
                        <a:spcAft>
                          <a:spcPts val="0"/>
                        </a:spcAft>
                      </a:pPr>
                      <a:endParaRPr lang="en-US" sz="2400" dirty="0">
                        <a:solidFill>
                          <a:schemeClr val="bg1"/>
                        </a:solidFill>
                        <a:latin typeface="Times New Roman"/>
                        <a:ea typeface="Cambria"/>
                        <a:cs typeface="Times New Roman"/>
                      </a:endParaRPr>
                    </a:p>
                  </a:txBody>
                  <a:tcPr marT="45696" marB="45696">
                    <a:solidFill>
                      <a:srgbClr val="003952"/>
                    </a:solidFill>
                  </a:tcPr>
                </a:tc>
                <a:tc>
                  <a:txBody>
                    <a:bodyPr/>
                    <a:lstStyle/>
                    <a:p>
                      <a:pPr marL="0" marR="0" algn="ctr">
                        <a:spcBef>
                          <a:spcPts val="0"/>
                        </a:spcBef>
                        <a:spcAft>
                          <a:spcPts val="0"/>
                        </a:spcAft>
                      </a:pPr>
                      <a:r>
                        <a:rPr lang="en-US" sz="2400" b="1" dirty="0" smtClean="0">
                          <a:solidFill>
                            <a:schemeClr val="bg1"/>
                          </a:solidFill>
                          <a:latin typeface="Arial"/>
                          <a:ea typeface="Cambria"/>
                          <a:cs typeface="Times New Roman"/>
                        </a:rPr>
                        <a:t>Frozen, Once Weekly</a:t>
                      </a:r>
                      <a:endParaRPr lang="en-US" sz="2400" dirty="0">
                        <a:solidFill>
                          <a:schemeClr val="bg1"/>
                        </a:solidFill>
                        <a:latin typeface="Times New Roman"/>
                        <a:ea typeface="Cambria"/>
                        <a:cs typeface="Times New Roman"/>
                      </a:endParaRPr>
                    </a:p>
                  </a:txBody>
                  <a:tcPr marT="45696" marB="45696">
                    <a:solidFill>
                      <a:srgbClr val="003952"/>
                    </a:solidFill>
                  </a:tcPr>
                </a:tc>
              </a:tr>
              <a:tr h="457381">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Help</a:t>
                      </a:r>
                    </a:p>
                  </a:txBody>
                  <a:tcPr marT="45696" marB="45696">
                    <a:solidFill>
                      <a:srgbClr val="BCBEC0"/>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41%</a:t>
                      </a:r>
                      <a:endParaRPr lang="en-US" sz="2400" dirty="0">
                        <a:solidFill>
                          <a:srgbClr val="003952"/>
                        </a:solidFill>
                        <a:latin typeface="Times New Roman"/>
                        <a:ea typeface="Cambria"/>
                        <a:cs typeface="Times New Roman"/>
                      </a:endParaRPr>
                    </a:p>
                  </a:txBody>
                  <a:tcPr marT="45696" marB="45696">
                    <a:solidFill>
                      <a:srgbClr val="BCBEC0"/>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27%</a:t>
                      </a:r>
                      <a:endParaRPr lang="en-US" sz="2400" dirty="0">
                        <a:solidFill>
                          <a:srgbClr val="003952"/>
                        </a:solidFill>
                        <a:latin typeface="Times New Roman"/>
                        <a:ea typeface="Cambria"/>
                        <a:cs typeface="Times New Roman"/>
                      </a:endParaRPr>
                    </a:p>
                  </a:txBody>
                  <a:tcPr marT="45696" marB="45696">
                    <a:solidFill>
                      <a:srgbClr val="BCBEC0"/>
                    </a:solidFill>
                  </a:tcPr>
                </a:tc>
              </a:tr>
              <a:tr h="457381">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Driver</a:t>
                      </a:r>
                      <a:endParaRPr lang="en-US" sz="2400" dirty="0">
                        <a:solidFill>
                          <a:srgbClr val="003952"/>
                        </a:solidFill>
                        <a:latin typeface="Times New Roman"/>
                        <a:ea typeface="Cambria"/>
                        <a:cs typeface="Times New Roman"/>
                      </a:endParaRPr>
                    </a:p>
                  </a:txBody>
                  <a:tcPr marT="45696" marB="45696">
                    <a:solidFill>
                      <a:srgbClr val="E6E7E8"/>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18%</a:t>
                      </a:r>
                      <a:endParaRPr lang="en-US" sz="2400" dirty="0">
                        <a:solidFill>
                          <a:srgbClr val="003952"/>
                        </a:solidFill>
                        <a:latin typeface="Times New Roman"/>
                        <a:ea typeface="Cambria"/>
                        <a:cs typeface="Times New Roman"/>
                      </a:endParaRPr>
                    </a:p>
                  </a:txBody>
                  <a:tcPr marT="45696" marB="45696">
                    <a:solidFill>
                      <a:srgbClr val="E6E7E8"/>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7%</a:t>
                      </a:r>
                      <a:endParaRPr lang="en-US" sz="2400" dirty="0">
                        <a:solidFill>
                          <a:srgbClr val="003952"/>
                        </a:solidFill>
                        <a:latin typeface="Times New Roman"/>
                        <a:ea typeface="Cambria"/>
                        <a:cs typeface="Times New Roman"/>
                      </a:endParaRPr>
                    </a:p>
                  </a:txBody>
                  <a:tcPr marT="45696" marB="45696">
                    <a:solidFill>
                      <a:srgbClr val="E6E7E8"/>
                    </a:solidFill>
                  </a:tcPr>
                </a:tc>
              </a:tr>
              <a:tr h="457381">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Meal</a:t>
                      </a:r>
                      <a:endParaRPr lang="en-US" sz="2400" dirty="0">
                        <a:solidFill>
                          <a:srgbClr val="003952"/>
                        </a:solidFill>
                        <a:latin typeface="Times New Roman"/>
                        <a:ea typeface="Cambria"/>
                        <a:cs typeface="Times New Roman"/>
                      </a:endParaRPr>
                    </a:p>
                  </a:txBody>
                  <a:tcPr marT="45696" marB="45696">
                    <a:solidFill>
                      <a:srgbClr val="BCBEC0"/>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51%</a:t>
                      </a:r>
                      <a:endParaRPr lang="en-US" sz="2400" dirty="0">
                        <a:solidFill>
                          <a:srgbClr val="003952"/>
                        </a:solidFill>
                        <a:latin typeface="Times New Roman"/>
                        <a:ea typeface="Cambria"/>
                        <a:cs typeface="Times New Roman"/>
                      </a:endParaRPr>
                    </a:p>
                  </a:txBody>
                  <a:tcPr marT="45696" marB="45696">
                    <a:solidFill>
                      <a:srgbClr val="BCBEC0"/>
                    </a:solidFill>
                  </a:tcPr>
                </a:tc>
                <a:tc>
                  <a:txBody>
                    <a:bodyPr/>
                    <a:lstStyle/>
                    <a:p>
                      <a:pPr marL="0" marR="0" algn="ctr">
                        <a:spcBef>
                          <a:spcPts val="0"/>
                        </a:spcBef>
                        <a:spcAft>
                          <a:spcPts val="0"/>
                        </a:spcAft>
                      </a:pPr>
                      <a:r>
                        <a:rPr lang="en-US" sz="2400" dirty="0" smtClean="0">
                          <a:solidFill>
                            <a:srgbClr val="003952"/>
                          </a:solidFill>
                          <a:latin typeface="Arial"/>
                          <a:ea typeface="Cambria"/>
                          <a:cs typeface="Times New Roman"/>
                        </a:rPr>
                        <a:t>73%</a:t>
                      </a:r>
                      <a:endParaRPr lang="en-US" sz="2400" dirty="0">
                        <a:solidFill>
                          <a:srgbClr val="003952"/>
                        </a:solidFill>
                        <a:latin typeface="Times New Roman"/>
                        <a:ea typeface="Cambria"/>
                        <a:cs typeface="Times New Roman"/>
                      </a:endParaRPr>
                    </a:p>
                  </a:txBody>
                  <a:tcPr marT="45696" marB="45696">
                    <a:solidFill>
                      <a:srgbClr val="BCBEC0"/>
                    </a:solidFill>
                  </a:tcPr>
                </a:tc>
              </a:tr>
            </a:tbl>
          </a:graphicData>
        </a:graphic>
      </p:graphicFrame>
      <p:sp>
        <p:nvSpPr>
          <p:cNvPr id="5" name="TextBox 4"/>
          <p:cNvSpPr txBox="1">
            <a:spLocks noChangeArrowheads="1"/>
          </p:cNvSpPr>
          <p:nvPr/>
        </p:nvSpPr>
        <p:spPr bwMode="auto">
          <a:xfrm>
            <a:off x="1" y="5225001"/>
            <a:ext cx="9144000" cy="861774"/>
          </a:xfrm>
          <a:prstGeom prst="rect">
            <a:avLst/>
          </a:prstGeom>
          <a:noFill/>
          <a:ln w="9525">
            <a:noFill/>
            <a:miter lim="800000"/>
            <a:headEnd/>
            <a:tailEnd/>
          </a:ln>
        </p:spPr>
        <p:txBody>
          <a:bodyPr wrap="square">
            <a:spAutoFit/>
          </a:bodyPr>
          <a:lstStyle/>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Q: “Why would you recommend this program to others? ?”</a:t>
            </a:r>
          </a:p>
          <a:p>
            <a:pPr algn="ctr" defTabSz="457200" fontAlgn="base">
              <a:spcBef>
                <a:spcPct val="0"/>
              </a:spcBef>
              <a:spcAft>
                <a:spcPct val="0"/>
              </a:spcAft>
            </a:pPr>
            <a:r>
              <a:rPr lang="en-US" altLang="en-US" sz="1600" dirty="0">
                <a:solidFill>
                  <a:srgbClr val="003952"/>
                </a:solidFill>
                <a:latin typeface="Helvetica" pitchFamily="34" charset="0"/>
                <a:cs typeface="Helvetica" pitchFamily="34" charset="0"/>
              </a:rPr>
              <a:t>These differences were statistically significant (</a:t>
            </a:r>
            <a:r>
              <a:rPr lang="en-US" altLang="en-US" sz="1600" dirty="0">
                <a:solidFill>
                  <a:srgbClr val="003952"/>
                </a:solidFill>
                <a:latin typeface="Helvetica" pitchFamily="34" charset="0"/>
                <a:cs typeface="Helvetica" pitchFamily="34" charset="0"/>
                <a:sym typeface="Symbol" pitchFamily="18" charset="2"/>
              </a:rPr>
              <a:t></a:t>
            </a:r>
            <a:r>
              <a:rPr lang="en-US" altLang="en-US" sz="1600" baseline="30000" dirty="0">
                <a:solidFill>
                  <a:srgbClr val="003952"/>
                </a:solidFill>
                <a:latin typeface="Helvetica" pitchFamily="34" charset="0"/>
                <a:cs typeface="Helvetica" pitchFamily="34" charset="0"/>
              </a:rPr>
              <a:t>2</a:t>
            </a:r>
            <a:r>
              <a:rPr lang="en-US" altLang="en-US" sz="1600" dirty="0">
                <a:solidFill>
                  <a:srgbClr val="003952"/>
                </a:solidFill>
                <a:latin typeface="Helvetica" pitchFamily="34" charset="0"/>
                <a:cs typeface="Helvetica" pitchFamily="34" charset="0"/>
              </a:rPr>
              <a:t>= 11.9, </a:t>
            </a:r>
            <a:r>
              <a:rPr lang="en-US" altLang="en-US" sz="1600" i="1" dirty="0" err="1">
                <a:solidFill>
                  <a:srgbClr val="003952"/>
                </a:solidFill>
                <a:latin typeface="Helvetica" pitchFamily="34" charset="0"/>
                <a:cs typeface="Helvetica" pitchFamily="34" charset="0"/>
              </a:rPr>
              <a:t>p</a:t>
            </a:r>
            <a:r>
              <a:rPr lang="en-US" altLang="en-US" sz="1600" dirty="0">
                <a:solidFill>
                  <a:srgbClr val="003952"/>
                </a:solidFill>
                <a:latin typeface="Helvetica" pitchFamily="34" charset="0"/>
                <a:cs typeface="Helvetica" pitchFamily="34" charset="0"/>
              </a:rPr>
              <a:t>=0.003)</a:t>
            </a:r>
          </a:p>
          <a:p>
            <a:pPr algn="ctr" defTabSz="457200" fontAlgn="base">
              <a:spcBef>
                <a:spcPct val="0"/>
              </a:spcBef>
              <a:spcAft>
                <a:spcPct val="0"/>
              </a:spcAft>
            </a:pPr>
            <a:endParaRPr lang="en-US" altLang="en-US" sz="1600" dirty="0">
              <a:solidFill>
                <a:srgbClr val="003952"/>
              </a:solidFill>
              <a:latin typeface="Helvetica" pitchFamily="34" charset="0"/>
              <a:cs typeface="Helvetica" pitchFamily="34" charset="0"/>
            </a:endParaRPr>
          </a:p>
        </p:txBody>
      </p:sp>
    </p:spTree>
    <p:extLst>
      <p:ext uri="{BB962C8B-B14F-4D97-AF65-F5344CB8AC3E}">
        <p14:creationId xmlns:p14="http://schemas.microsoft.com/office/powerpoint/2010/main" val="12601036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Findings</a:t>
            </a:r>
            <a:endParaRPr lang="en-US" dirty="0"/>
          </a:p>
        </p:txBody>
      </p:sp>
      <p:sp>
        <p:nvSpPr>
          <p:cNvPr id="3" name="Content Placeholder 2"/>
          <p:cNvSpPr>
            <a:spLocks noGrp="1"/>
          </p:cNvSpPr>
          <p:nvPr>
            <p:ph idx="1"/>
          </p:nvPr>
        </p:nvSpPr>
        <p:spPr/>
        <p:txBody>
          <a:bodyPr/>
          <a:lstStyle/>
          <a:p>
            <a:pPr marL="0" indent="0">
              <a:buNone/>
            </a:pPr>
            <a:r>
              <a:rPr lang="en-US" b="1" dirty="0" smtClean="0"/>
              <a:t>Those receiving and/or requesting MOW:</a:t>
            </a:r>
          </a:p>
          <a:p>
            <a:r>
              <a:rPr lang="en-US" dirty="0" smtClean="0"/>
              <a:t>Poorer self-rated health</a:t>
            </a:r>
          </a:p>
          <a:p>
            <a:r>
              <a:rPr lang="en-US" dirty="0" smtClean="0"/>
              <a:t>Positive for depression and mental health challenges</a:t>
            </a:r>
          </a:p>
          <a:p>
            <a:r>
              <a:rPr lang="en-US" dirty="0" smtClean="0"/>
              <a:t>Recent fall and fear of falling</a:t>
            </a:r>
          </a:p>
          <a:p>
            <a:r>
              <a:rPr lang="en-US" dirty="0" smtClean="0"/>
              <a:t>Require assistance with shopping or preparing food.</a:t>
            </a:r>
          </a:p>
          <a:p>
            <a:r>
              <a:rPr lang="en-US" dirty="0" smtClean="0"/>
              <a:t>Health and/or safety hazards inside and outside home.</a:t>
            </a:r>
            <a:endParaRPr lang="en-US" dirty="0"/>
          </a:p>
        </p:txBody>
      </p:sp>
    </p:spTree>
    <p:extLst>
      <p:ext uri="{BB962C8B-B14F-4D97-AF65-F5344CB8AC3E}">
        <p14:creationId xmlns:p14="http://schemas.microsoft.com/office/powerpoint/2010/main" val="21128528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12713"/>
            <a:ext cx="8229600" cy="600075"/>
          </a:xfrm>
        </p:spPr>
        <p:txBody>
          <a:bodyPr rtlCol="0">
            <a:normAutofit fontScale="90000"/>
          </a:bodyPr>
          <a:lstStyle/>
          <a:p>
            <a:pPr eaLnBrk="1" fontAlgn="auto" hangingPunct="1">
              <a:spcAft>
                <a:spcPts val="0"/>
              </a:spcAft>
              <a:defRPr/>
            </a:pPr>
            <a:r>
              <a:rPr lang="en-US" dirty="0" smtClean="0">
                <a:solidFill>
                  <a:srgbClr val="003952"/>
                </a:solidFill>
                <a:latin typeface="Helvetica" panose="020B0604020202020204" pitchFamily="34" charset="0"/>
                <a:cs typeface="Helvetica" panose="020B0604020202020204" pitchFamily="34" charset="0"/>
              </a:rPr>
              <a:t>Key Findings</a:t>
            </a:r>
            <a:endParaRPr lang="en-US" dirty="0">
              <a:solidFill>
                <a:srgbClr val="003952"/>
              </a:solidFill>
              <a:latin typeface="Helvetica" panose="020B0604020202020204" pitchFamily="34" charset="0"/>
              <a:cs typeface="Helvetica" panose="020B0604020202020204" pitchFamily="34" charset="0"/>
            </a:endParaRPr>
          </a:p>
        </p:txBody>
      </p:sp>
      <p:sp>
        <p:nvSpPr>
          <p:cNvPr id="68611" name="Content Placeholder 5"/>
          <p:cNvSpPr>
            <a:spLocks noGrp="1"/>
          </p:cNvSpPr>
          <p:nvPr>
            <p:ph idx="1"/>
          </p:nvPr>
        </p:nvSpPr>
        <p:spPr>
          <a:xfrm>
            <a:off x="457200" y="954088"/>
            <a:ext cx="8229600" cy="5172075"/>
          </a:xfrm>
        </p:spPr>
        <p:txBody>
          <a:bodyPr/>
          <a:lstStyle/>
          <a:p>
            <a:pPr eaLnBrk="1" hangingPunct="1"/>
            <a:r>
              <a:rPr lang="en-US" altLang="en-US" sz="2800" dirty="0" smtClean="0">
                <a:solidFill>
                  <a:srgbClr val="003952"/>
                </a:solidFill>
                <a:latin typeface="Helvetica" pitchFamily="34" charset="0"/>
                <a:cs typeface="Helvetica" pitchFamily="34" charset="0"/>
              </a:rPr>
              <a:t>Those receiving home-delivered meals:</a:t>
            </a:r>
          </a:p>
          <a:p>
            <a:pPr lvl="1" eaLnBrk="1" hangingPunct="1"/>
            <a:r>
              <a:rPr lang="en-US" altLang="en-US" dirty="0" smtClean="0">
                <a:solidFill>
                  <a:srgbClr val="003952"/>
                </a:solidFill>
                <a:latin typeface="Helvetica" pitchFamily="34" charset="0"/>
                <a:cs typeface="Helvetica" pitchFamily="34" charset="0"/>
              </a:rPr>
              <a:t>Improvements </a:t>
            </a:r>
            <a:endParaRPr lang="en-US" altLang="en-US" dirty="0">
              <a:solidFill>
                <a:srgbClr val="003952"/>
              </a:solidFill>
              <a:latin typeface="Helvetica" pitchFamily="34" charset="0"/>
              <a:cs typeface="Helvetica" pitchFamily="34" charset="0"/>
            </a:endParaRPr>
          </a:p>
          <a:p>
            <a:pPr lvl="2" eaLnBrk="1" hangingPunct="1"/>
            <a:r>
              <a:rPr lang="en-US" altLang="en-US" sz="2800" dirty="0" smtClean="0">
                <a:solidFill>
                  <a:srgbClr val="003952"/>
                </a:solidFill>
                <a:latin typeface="Helvetica" pitchFamily="34" charset="0"/>
                <a:cs typeface="Helvetica" pitchFamily="34" charset="0"/>
              </a:rPr>
              <a:t>Anxiety</a:t>
            </a:r>
            <a:endParaRPr lang="en-US" altLang="en-US" sz="2800" dirty="0">
              <a:solidFill>
                <a:srgbClr val="003952"/>
              </a:solidFill>
              <a:latin typeface="Helvetica" pitchFamily="34" charset="0"/>
              <a:cs typeface="Helvetica" pitchFamily="34" charset="0"/>
            </a:endParaRPr>
          </a:p>
          <a:p>
            <a:pPr lvl="2" eaLnBrk="1" hangingPunct="1"/>
            <a:r>
              <a:rPr lang="en-US" altLang="en-US" sz="2800" dirty="0" smtClean="0">
                <a:solidFill>
                  <a:srgbClr val="003952"/>
                </a:solidFill>
                <a:latin typeface="Helvetica" pitchFamily="34" charset="0"/>
                <a:cs typeface="Helvetica" pitchFamily="34" charset="0"/>
              </a:rPr>
              <a:t>Self-rated health</a:t>
            </a:r>
          </a:p>
          <a:p>
            <a:pPr lvl="2" eaLnBrk="1" hangingPunct="1"/>
            <a:r>
              <a:rPr lang="en-US" altLang="en-US" sz="2800" dirty="0" smtClean="0">
                <a:solidFill>
                  <a:srgbClr val="003952"/>
                </a:solidFill>
                <a:latin typeface="Helvetica" pitchFamily="34" charset="0"/>
                <a:cs typeface="Helvetica" pitchFamily="34" charset="0"/>
              </a:rPr>
              <a:t>Isolation</a:t>
            </a:r>
            <a:endParaRPr lang="en-US" altLang="en-US" sz="2800" dirty="0">
              <a:solidFill>
                <a:srgbClr val="003952"/>
              </a:solidFill>
              <a:latin typeface="Helvetica" pitchFamily="34" charset="0"/>
              <a:cs typeface="Helvetica" pitchFamily="34" charset="0"/>
            </a:endParaRPr>
          </a:p>
          <a:p>
            <a:pPr lvl="2" eaLnBrk="1" hangingPunct="1"/>
            <a:r>
              <a:rPr lang="en-US" altLang="en-US" sz="2800" dirty="0" smtClean="0">
                <a:solidFill>
                  <a:srgbClr val="003952"/>
                </a:solidFill>
                <a:latin typeface="Helvetica" pitchFamily="34" charset="0"/>
                <a:cs typeface="Helvetica" pitchFamily="34" charset="0"/>
              </a:rPr>
              <a:t>Loneliness </a:t>
            </a:r>
          </a:p>
          <a:p>
            <a:pPr eaLnBrk="1" hangingPunct="1"/>
            <a:endParaRPr lang="en-US" altLang="en-US" sz="2800" dirty="0" smtClean="0">
              <a:solidFill>
                <a:srgbClr val="003952"/>
              </a:solidFill>
              <a:latin typeface="Helvetica" pitchFamily="34" charset="0"/>
              <a:cs typeface="Helvetica" pitchFamily="34" charset="0"/>
            </a:endParaRPr>
          </a:p>
          <a:p>
            <a:pPr eaLnBrk="1" hangingPunct="1"/>
            <a:r>
              <a:rPr lang="en-US" altLang="en-US" sz="2800" dirty="0">
                <a:solidFill>
                  <a:srgbClr val="003952"/>
                </a:solidFill>
                <a:latin typeface="Helvetica" pitchFamily="34" charset="0"/>
                <a:cs typeface="Helvetica" pitchFamily="34" charset="0"/>
              </a:rPr>
              <a:t>R</a:t>
            </a:r>
            <a:r>
              <a:rPr lang="en-US" altLang="en-US" sz="2800" dirty="0" smtClean="0">
                <a:solidFill>
                  <a:srgbClr val="003952"/>
                </a:solidFill>
                <a:latin typeface="Helvetica" pitchFamily="34" charset="0"/>
                <a:cs typeface="Helvetica" pitchFamily="34" charset="0"/>
              </a:rPr>
              <a:t>educed rates of: </a:t>
            </a:r>
          </a:p>
          <a:p>
            <a:pPr lvl="1" eaLnBrk="1" hangingPunct="1"/>
            <a:r>
              <a:rPr lang="en-US" altLang="en-US" dirty="0" smtClean="0">
                <a:solidFill>
                  <a:srgbClr val="003952"/>
                </a:solidFill>
                <a:latin typeface="Helvetica" pitchFamily="34" charset="0"/>
                <a:cs typeface="Helvetica" pitchFamily="34" charset="0"/>
              </a:rPr>
              <a:t>Hospitalizations</a:t>
            </a:r>
          </a:p>
          <a:p>
            <a:pPr lvl="1" eaLnBrk="1" hangingPunct="1"/>
            <a:r>
              <a:rPr lang="en-US" altLang="en-US" dirty="0" smtClean="0">
                <a:solidFill>
                  <a:srgbClr val="003952"/>
                </a:solidFill>
                <a:latin typeface="Helvetica" pitchFamily="34" charset="0"/>
                <a:cs typeface="Helvetica" pitchFamily="34" charset="0"/>
              </a:rPr>
              <a:t>Falls</a:t>
            </a:r>
          </a:p>
          <a:p>
            <a:pPr eaLnBrk="1" hangingPunct="1"/>
            <a:endParaRPr lang="en-US" altLang="en-US" dirty="0" smtClean="0">
              <a:solidFill>
                <a:srgbClr val="003952"/>
              </a:solidFill>
              <a:latin typeface="Helvetica" pitchFamily="34" charset="0"/>
              <a:cs typeface="Helvetica" pitchFamily="34" charset="0"/>
            </a:endParaRPr>
          </a:p>
          <a:p>
            <a:pPr eaLnBrk="1" hangingPunct="1"/>
            <a:endParaRPr lang="en-US" altLang="en-US" dirty="0" smtClean="0">
              <a:solidFill>
                <a:srgbClr val="003952"/>
              </a:solidFill>
              <a:latin typeface="Helvetica" pitchFamily="34" charset="0"/>
              <a:cs typeface="Helvetica" pitchFamily="34" charset="0"/>
            </a:endParaRPr>
          </a:p>
        </p:txBody>
      </p:sp>
    </p:spTree>
    <p:extLst>
      <p:ext uri="{BB962C8B-B14F-4D97-AF65-F5344CB8AC3E}">
        <p14:creationId xmlns:p14="http://schemas.microsoft.com/office/powerpoint/2010/main" val="19527505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Findings</a:t>
            </a:r>
            <a:endParaRPr lang="en-US" dirty="0"/>
          </a:p>
        </p:txBody>
      </p:sp>
      <p:sp>
        <p:nvSpPr>
          <p:cNvPr id="3" name="Content Placeholder 2"/>
          <p:cNvSpPr>
            <a:spLocks noGrp="1"/>
          </p:cNvSpPr>
          <p:nvPr>
            <p:ph idx="1"/>
          </p:nvPr>
        </p:nvSpPr>
        <p:spPr/>
        <p:txBody>
          <a:bodyPr/>
          <a:lstStyle/>
          <a:p>
            <a:pPr marL="0" indent="0">
              <a:buNone/>
            </a:pPr>
            <a:r>
              <a:rPr lang="en-US" b="1" dirty="0" smtClean="0"/>
              <a:t>Those receiving daily meal delivery:</a:t>
            </a:r>
          </a:p>
          <a:p>
            <a:r>
              <a:rPr lang="en-US" dirty="0" smtClean="0"/>
              <a:t>Improvement in  mental health (anxiety)</a:t>
            </a:r>
          </a:p>
          <a:p>
            <a:r>
              <a:rPr lang="en-US" dirty="0" smtClean="0"/>
              <a:t>Improvement in self-rated health</a:t>
            </a:r>
          </a:p>
          <a:p>
            <a:r>
              <a:rPr lang="en-US" dirty="0" smtClean="0"/>
              <a:t>Reductions in the rate of falls</a:t>
            </a:r>
          </a:p>
          <a:p>
            <a:r>
              <a:rPr lang="en-US" dirty="0" smtClean="0"/>
              <a:t>Improvement in feelings of isolation and loneliness</a:t>
            </a:r>
          </a:p>
          <a:p>
            <a:r>
              <a:rPr lang="en-US" dirty="0" smtClean="0"/>
              <a:t>Decreases in worry about being able to remain in home</a:t>
            </a:r>
            <a:endParaRPr lang="en-US" dirty="0"/>
          </a:p>
        </p:txBody>
      </p:sp>
    </p:spTree>
    <p:extLst>
      <p:ext uri="{BB962C8B-B14F-4D97-AF65-F5344CB8AC3E}">
        <p14:creationId xmlns:p14="http://schemas.microsoft.com/office/powerpoint/2010/main" val="16340290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Findings</a:t>
            </a:r>
            <a:endParaRPr lang="en-US" dirty="0"/>
          </a:p>
        </p:txBody>
      </p:sp>
      <p:sp>
        <p:nvSpPr>
          <p:cNvPr id="3" name="Content Placeholder 2"/>
          <p:cNvSpPr>
            <a:spLocks noGrp="1"/>
          </p:cNvSpPr>
          <p:nvPr>
            <p:ph idx="1"/>
          </p:nvPr>
        </p:nvSpPr>
        <p:spPr/>
        <p:txBody>
          <a:bodyPr/>
          <a:lstStyle/>
          <a:p>
            <a:pPr marL="0" indent="0">
              <a:buNone/>
            </a:pPr>
            <a:r>
              <a:rPr lang="en-US" b="1" dirty="0" smtClean="0"/>
              <a:t>Those receiving daily delivered compared to weekly:</a:t>
            </a:r>
          </a:p>
          <a:p>
            <a:r>
              <a:rPr lang="en-US" dirty="0" smtClean="0"/>
              <a:t>Feel safer</a:t>
            </a:r>
          </a:p>
          <a:p>
            <a:r>
              <a:rPr lang="en-US" dirty="0" smtClean="0"/>
              <a:t>Helped them to eat healthier food</a:t>
            </a:r>
          </a:p>
          <a:p>
            <a:r>
              <a:rPr lang="en-US" dirty="0" smtClean="0"/>
              <a:t>More social contacts</a:t>
            </a:r>
          </a:p>
          <a:p>
            <a:r>
              <a:rPr lang="en-US" dirty="0" smtClean="0"/>
              <a:t>Less loneliness</a:t>
            </a:r>
            <a:endParaRPr lang="en-US" dirty="0"/>
          </a:p>
        </p:txBody>
      </p:sp>
    </p:spTree>
    <p:extLst>
      <p:ext uri="{BB962C8B-B14F-4D97-AF65-F5344CB8AC3E}">
        <p14:creationId xmlns:p14="http://schemas.microsoft.com/office/powerpoint/2010/main" val="5457789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Findings</a:t>
            </a:r>
            <a:endParaRPr lang="en-US" dirty="0"/>
          </a:p>
        </p:txBody>
      </p:sp>
      <p:sp>
        <p:nvSpPr>
          <p:cNvPr id="3" name="Content Placeholder 2"/>
          <p:cNvSpPr>
            <a:spLocks noGrp="1"/>
          </p:cNvSpPr>
          <p:nvPr>
            <p:ph idx="1"/>
          </p:nvPr>
        </p:nvSpPr>
        <p:spPr/>
        <p:txBody>
          <a:bodyPr/>
          <a:lstStyle/>
          <a:p>
            <a:pPr marL="0" indent="0">
              <a:buNone/>
            </a:pPr>
            <a:r>
              <a:rPr lang="en-US" b="1" dirty="0"/>
              <a:t>Those receiving daily delivered </a:t>
            </a:r>
            <a:r>
              <a:rPr lang="en-US" b="1" dirty="0" smtClean="0"/>
              <a:t>and lived alone:</a:t>
            </a:r>
          </a:p>
          <a:p>
            <a:r>
              <a:rPr lang="en-US" dirty="0" smtClean="0"/>
              <a:t>Decrease worry about being able to remain in the home</a:t>
            </a:r>
          </a:p>
          <a:p>
            <a:r>
              <a:rPr lang="en-US" dirty="0" smtClean="0"/>
              <a:t>Improvements in feelings of isolation and loneliness</a:t>
            </a:r>
            <a:endParaRPr lang="en-US" dirty="0"/>
          </a:p>
          <a:p>
            <a:endParaRPr lang="en-US" dirty="0"/>
          </a:p>
        </p:txBody>
      </p:sp>
    </p:spTree>
    <p:extLst>
      <p:ext uri="{BB962C8B-B14F-4D97-AF65-F5344CB8AC3E}">
        <p14:creationId xmlns:p14="http://schemas.microsoft.com/office/powerpoint/2010/main" val="25023663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12713"/>
            <a:ext cx="8229600" cy="600075"/>
          </a:xfrm>
        </p:spPr>
        <p:txBody>
          <a:bodyPr rtlCol="0">
            <a:normAutofit fontScale="90000"/>
          </a:bodyPr>
          <a:lstStyle/>
          <a:p>
            <a:pPr eaLnBrk="1" fontAlgn="auto" hangingPunct="1">
              <a:spcAft>
                <a:spcPts val="0"/>
              </a:spcAft>
              <a:defRPr/>
            </a:pPr>
            <a:r>
              <a:rPr lang="en-US" dirty="0" smtClean="0">
                <a:solidFill>
                  <a:srgbClr val="003952"/>
                </a:solidFill>
                <a:latin typeface="Helvetica" panose="020B0604020202020204" pitchFamily="34" charset="0"/>
                <a:cs typeface="Helvetica" panose="020B0604020202020204" pitchFamily="34" charset="0"/>
              </a:rPr>
              <a:t>Conclusions</a:t>
            </a:r>
            <a:endParaRPr lang="en-US" dirty="0">
              <a:solidFill>
                <a:srgbClr val="003952"/>
              </a:solidFill>
              <a:latin typeface="Helvetica" panose="020B0604020202020204" pitchFamily="34" charset="0"/>
              <a:cs typeface="Helvetica" panose="020B0604020202020204" pitchFamily="34" charset="0"/>
            </a:endParaRPr>
          </a:p>
        </p:txBody>
      </p:sp>
      <p:sp>
        <p:nvSpPr>
          <p:cNvPr id="67587" name="Content Placeholder 5"/>
          <p:cNvSpPr>
            <a:spLocks noGrp="1"/>
          </p:cNvSpPr>
          <p:nvPr>
            <p:ph idx="1"/>
          </p:nvPr>
        </p:nvSpPr>
        <p:spPr>
          <a:xfrm>
            <a:off x="457200" y="954088"/>
            <a:ext cx="8229600" cy="5172075"/>
          </a:xfrm>
        </p:spPr>
        <p:txBody>
          <a:bodyPr/>
          <a:lstStyle/>
          <a:p>
            <a:pPr eaLnBrk="1" hangingPunct="1"/>
            <a:r>
              <a:rPr lang="en-US" altLang="en-US" smtClean="0">
                <a:solidFill>
                  <a:srgbClr val="003952"/>
                </a:solidFill>
                <a:latin typeface="Helvetica" pitchFamily="34" charset="0"/>
                <a:cs typeface="Helvetica" pitchFamily="34" charset="0"/>
              </a:rPr>
              <a:t>Seniors on Meals on Wheels waiting lists need a variety of supports</a:t>
            </a:r>
          </a:p>
          <a:p>
            <a:pPr eaLnBrk="1" hangingPunct="1"/>
            <a:endParaRPr lang="en-US" altLang="en-US" smtClean="0">
              <a:solidFill>
                <a:srgbClr val="003952"/>
              </a:solidFill>
              <a:latin typeface="Helvetica" pitchFamily="34" charset="0"/>
              <a:cs typeface="Helvetica" pitchFamily="34" charset="0"/>
            </a:endParaRPr>
          </a:p>
          <a:p>
            <a:pPr eaLnBrk="1" hangingPunct="1"/>
            <a:r>
              <a:rPr lang="en-US" altLang="en-US" smtClean="0">
                <a:solidFill>
                  <a:srgbClr val="003952"/>
                </a:solidFill>
                <a:latin typeface="Helvetica" pitchFamily="34" charset="0"/>
                <a:cs typeface="Helvetica" pitchFamily="34" charset="0"/>
              </a:rPr>
              <a:t>Need additional help beyond meals</a:t>
            </a:r>
          </a:p>
          <a:p>
            <a:pPr lvl="1" eaLnBrk="1" hangingPunct="1"/>
            <a:r>
              <a:rPr lang="en-US" altLang="en-US" smtClean="0">
                <a:solidFill>
                  <a:srgbClr val="003952"/>
                </a:solidFill>
                <a:latin typeface="Helvetica" pitchFamily="34" charset="0"/>
                <a:cs typeface="Helvetica" pitchFamily="34" charset="0"/>
              </a:rPr>
              <a:t>Important to assess these needs</a:t>
            </a:r>
          </a:p>
          <a:p>
            <a:pPr lvl="1" eaLnBrk="1" hangingPunct="1"/>
            <a:r>
              <a:rPr lang="en-US" altLang="en-US" smtClean="0">
                <a:solidFill>
                  <a:srgbClr val="003952"/>
                </a:solidFill>
                <a:latin typeface="Helvetica" pitchFamily="34" charset="0"/>
                <a:cs typeface="Helvetica" pitchFamily="34" charset="0"/>
              </a:rPr>
              <a:t>Referral to other services</a:t>
            </a:r>
          </a:p>
          <a:p>
            <a:pPr lvl="1" eaLnBrk="1" hangingPunct="1"/>
            <a:r>
              <a:rPr lang="en-US" altLang="en-US" smtClean="0">
                <a:solidFill>
                  <a:srgbClr val="003952"/>
                </a:solidFill>
                <a:latin typeface="Helvetica" pitchFamily="34" charset="0"/>
                <a:cs typeface="Helvetica" pitchFamily="34" charset="0"/>
              </a:rPr>
              <a:t>Opportunities for collaboration</a:t>
            </a:r>
          </a:p>
          <a:p>
            <a:pPr eaLnBrk="1" hangingPunct="1">
              <a:buFont typeface="Arial" pitchFamily="34" charset="0"/>
              <a:buNone/>
            </a:pPr>
            <a:endParaRPr lang="en-US" altLang="en-US" smtClean="0">
              <a:solidFill>
                <a:srgbClr val="003952"/>
              </a:solidFill>
              <a:latin typeface="Helvetica" pitchFamily="34" charset="0"/>
              <a:cs typeface="Helvetica" pitchFamily="34" charset="0"/>
            </a:endParaRPr>
          </a:p>
          <a:p>
            <a:pPr eaLnBrk="1" hangingPunct="1"/>
            <a:endParaRPr lang="en-US" altLang="en-US" smtClean="0">
              <a:solidFill>
                <a:srgbClr val="003952"/>
              </a:solidFill>
              <a:latin typeface="Helvetica" pitchFamily="34" charset="0"/>
              <a:cs typeface="Helvetica" pitchFamily="34" charset="0"/>
            </a:endParaRPr>
          </a:p>
        </p:txBody>
      </p:sp>
    </p:spTree>
    <p:extLst>
      <p:ext uri="{BB962C8B-B14F-4D97-AF65-F5344CB8AC3E}">
        <p14:creationId xmlns:p14="http://schemas.microsoft.com/office/powerpoint/2010/main" val="29271703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12713"/>
            <a:ext cx="8229600" cy="600075"/>
          </a:xfrm>
        </p:spPr>
        <p:txBody>
          <a:bodyPr rtlCol="0">
            <a:normAutofit fontScale="90000"/>
          </a:bodyPr>
          <a:lstStyle/>
          <a:p>
            <a:pPr eaLnBrk="1" fontAlgn="auto" hangingPunct="1">
              <a:spcAft>
                <a:spcPts val="0"/>
              </a:spcAft>
              <a:defRPr/>
            </a:pPr>
            <a:r>
              <a:rPr lang="en-US" dirty="0" smtClean="0">
                <a:solidFill>
                  <a:srgbClr val="003952"/>
                </a:solidFill>
                <a:latin typeface="Helvetica" panose="020B0604020202020204" pitchFamily="34" charset="0"/>
                <a:cs typeface="Helvetica" panose="020B0604020202020204" pitchFamily="34" charset="0"/>
              </a:rPr>
              <a:t>Conclusions</a:t>
            </a:r>
            <a:endParaRPr lang="en-US" dirty="0">
              <a:solidFill>
                <a:srgbClr val="003952"/>
              </a:solidFill>
              <a:latin typeface="Helvetica" panose="020B0604020202020204" pitchFamily="34" charset="0"/>
              <a:cs typeface="Helvetica" panose="020B0604020202020204" pitchFamily="34" charset="0"/>
            </a:endParaRPr>
          </a:p>
        </p:txBody>
      </p:sp>
      <p:sp>
        <p:nvSpPr>
          <p:cNvPr id="67587" name="Content Placeholder 5"/>
          <p:cNvSpPr>
            <a:spLocks noGrp="1"/>
          </p:cNvSpPr>
          <p:nvPr>
            <p:ph idx="1"/>
          </p:nvPr>
        </p:nvSpPr>
        <p:spPr>
          <a:xfrm>
            <a:off x="457200" y="954088"/>
            <a:ext cx="8229600" cy="5172075"/>
          </a:xfrm>
        </p:spPr>
        <p:txBody>
          <a:bodyPr/>
          <a:lstStyle/>
          <a:p>
            <a:pPr eaLnBrk="1" hangingPunct="1"/>
            <a:r>
              <a:rPr lang="en-US" altLang="en-US" dirty="0" smtClean="0">
                <a:solidFill>
                  <a:srgbClr val="003952"/>
                </a:solidFill>
                <a:latin typeface="Helvetica" pitchFamily="34" charset="0"/>
                <a:cs typeface="Helvetica" pitchFamily="34" charset="0"/>
              </a:rPr>
              <a:t>Programmatic decisions made on research</a:t>
            </a:r>
            <a:endParaRPr lang="en-US" altLang="en-US" dirty="0">
              <a:solidFill>
                <a:srgbClr val="003952"/>
              </a:solidFill>
              <a:latin typeface="Helvetica" pitchFamily="34" charset="0"/>
              <a:cs typeface="Helvetica" pitchFamily="34" charset="0"/>
            </a:endParaRPr>
          </a:p>
          <a:p>
            <a:pPr eaLnBrk="1" hangingPunct="1"/>
            <a:r>
              <a:rPr lang="en-US" altLang="en-US" dirty="0" smtClean="0">
                <a:solidFill>
                  <a:srgbClr val="003952"/>
                </a:solidFill>
                <a:latin typeface="Helvetica" pitchFamily="34" charset="0"/>
                <a:cs typeface="Helvetica" pitchFamily="34" charset="0"/>
              </a:rPr>
              <a:t>Further research </a:t>
            </a:r>
          </a:p>
          <a:p>
            <a:pPr lvl="1" eaLnBrk="1" hangingPunct="1"/>
            <a:r>
              <a:rPr lang="en-US" altLang="en-US" dirty="0" smtClean="0">
                <a:solidFill>
                  <a:srgbClr val="003952"/>
                </a:solidFill>
                <a:latin typeface="Helvetica" pitchFamily="34" charset="0"/>
                <a:cs typeface="Helvetica" pitchFamily="34" charset="0"/>
              </a:rPr>
              <a:t>Evidence-based </a:t>
            </a:r>
            <a:endParaRPr lang="en-US" altLang="en-US" dirty="0">
              <a:solidFill>
                <a:srgbClr val="003952"/>
              </a:solidFill>
              <a:latin typeface="Helvetica" pitchFamily="34" charset="0"/>
              <a:cs typeface="Helvetica" pitchFamily="34" charset="0"/>
            </a:endParaRPr>
          </a:p>
          <a:p>
            <a:pPr lvl="1" eaLnBrk="1" hangingPunct="1"/>
            <a:r>
              <a:rPr lang="en-US" altLang="en-US" dirty="0">
                <a:solidFill>
                  <a:srgbClr val="003952"/>
                </a:solidFill>
                <a:latin typeface="Helvetica" pitchFamily="34" charset="0"/>
                <a:cs typeface="Helvetica" pitchFamily="34" charset="0"/>
              </a:rPr>
              <a:t>Determine the </a:t>
            </a:r>
            <a:r>
              <a:rPr lang="en-US" altLang="en-US" dirty="0" smtClean="0">
                <a:solidFill>
                  <a:srgbClr val="003952"/>
                </a:solidFill>
                <a:latin typeface="Helvetica" pitchFamily="34" charset="0"/>
                <a:cs typeface="Helvetica" pitchFamily="34" charset="0"/>
              </a:rPr>
              <a:t>healthcare savings</a:t>
            </a:r>
            <a:endParaRPr lang="en-US" altLang="en-US" dirty="0">
              <a:solidFill>
                <a:srgbClr val="003952"/>
              </a:solidFill>
              <a:latin typeface="Helvetica" pitchFamily="34" charset="0"/>
              <a:cs typeface="Helvetica" pitchFamily="34" charset="0"/>
            </a:endParaRPr>
          </a:p>
          <a:p>
            <a:pPr eaLnBrk="1" hangingPunct="1"/>
            <a:r>
              <a:rPr lang="en-US" altLang="en-US" dirty="0">
                <a:solidFill>
                  <a:srgbClr val="003952"/>
                </a:solidFill>
                <a:latin typeface="Helvetica" pitchFamily="34" charset="0"/>
                <a:cs typeface="Helvetica" pitchFamily="34" charset="0"/>
              </a:rPr>
              <a:t>Healthcare integration</a:t>
            </a:r>
          </a:p>
          <a:p>
            <a:pPr lvl="1" eaLnBrk="1" hangingPunct="1"/>
            <a:r>
              <a:rPr lang="en-US" altLang="en-US" dirty="0" smtClean="0">
                <a:solidFill>
                  <a:srgbClr val="003952"/>
                </a:solidFill>
                <a:latin typeface="Helvetica" pitchFamily="34" charset="0"/>
                <a:cs typeface="Helvetica" pitchFamily="34" charset="0"/>
              </a:rPr>
              <a:t>Opportunities to market the value of Meals on Wheels and the impact on healthcare costs</a:t>
            </a:r>
            <a:endParaRPr lang="en-US" altLang="en-US" dirty="0">
              <a:solidFill>
                <a:srgbClr val="003952"/>
              </a:solidFill>
              <a:latin typeface="Helvetica" pitchFamily="34" charset="0"/>
              <a:cs typeface="Helvetica" pitchFamily="34" charset="0"/>
            </a:endParaRPr>
          </a:p>
          <a:p>
            <a:pPr eaLnBrk="1" hangingPunct="1">
              <a:buFont typeface="Arial" pitchFamily="34" charset="0"/>
              <a:buNone/>
            </a:pPr>
            <a:endParaRPr lang="en-US" altLang="en-US" dirty="0" smtClean="0">
              <a:solidFill>
                <a:srgbClr val="003952"/>
              </a:solidFill>
              <a:latin typeface="Helvetica" pitchFamily="34" charset="0"/>
              <a:cs typeface="Helvetica" pitchFamily="34" charset="0"/>
            </a:endParaRPr>
          </a:p>
          <a:p>
            <a:pPr eaLnBrk="1" hangingPunct="1"/>
            <a:endParaRPr lang="en-US" altLang="en-US" dirty="0" smtClean="0">
              <a:solidFill>
                <a:srgbClr val="003952"/>
              </a:solidFill>
              <a:latin typeface="Helvetica" pitchFamily="34" charset="0"/>
              <a:cs typeface="Helvetica" pitchFamily="34" charset="0"/>
            </a:endParaRPr>
          </a:p>
        </p:txBody>
      </p:sp>
    </p:spTree>
    <p:extLst>
      <p:ext uri="{BB962C8B-B14F-4D97-AF65-F5344CB8AC3E}">
        <p14:creationId xmlns:p14="http://schemas.microsoft.com/office/powerpoint/2010/main" val="14555788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12713"/>
            <a:ext cx="8229600" cy="600075"/>
          </a:xfrm>
        </p:spPr>
        <p:txBody>
          <a:bodyPr rtlCol="0">
            <a:normAutofit fontScale="90000"/>
          </a:bodyPr>
          <a:lstStyle/>
          <a:p>
            <a:pPr eaLnBrk="1" fontAlgn="auto" hangingPunct="1">
              <a:spcAft>
                <a:spcPts val="0"/>
              </a:spcAft>
              <a:defRPr/>
            </a:pPr>
            <a:r>
              <a:rPr lang="en-US" dirty="0" smtClean="0">
                <a:solidFill>
                  <a:srgbClr val="003952"/>
                </a:solidFill>
                <a:latin typeface="Helvetica" panose="020B0604020202020204" pitchFamily="34" charset="0"/>
                <a:cs typeface="Helvetica" panose="020B0604020202020204" pitchFamily="34" charset="0"/>
              </a:rPr>
              <a:t>Study Limitations</a:t>
            </a:r>
            <a:endParaRPr lang="en-US" dirty="0">
              <a:solidFill>
                <a:srgbClr val="003952"/>
              </a:solidFill>
              <a:latin typeface="Helvetica" panose="020B0604020202020204" pitchFamily="34" charset="0"/>
              <a:cs typeface="Helvetica" panose="020B0604020202020204" pitchFamily="34" charset="0"/>
            </a:endParaRPr>
          </a:p>
        </p:txBody>
      </p:sp>
      <p:sp>
        <p:nvSpPr>
          <p:cNvPr id="71683" name="Content Placeholder 5"/>
          <p:cNvSpPr>
            <a:spLocks noGrp="1"/>
          </p:cNvSpPr>
          <p:nvPr>
            <p:ph idx="1"/>
          </p:nvPr>
        </p:nvSpPr>
        <p:spPr>
          <a:xfrm>
            <a:off x="457200" y="954088"/>
            <a:ext cx="8229600" cy="5172075"/>
          </a:xfrm>
        </p:spPr>
        <p:txBody>
          <a:bodyPr/>
          <a:lstStyle/>
          <a:p>
            <a:pPr eaLnBrk="1" hangingPunct="1"/>
            <a:r>
              <a:rPr lang="en-US" altLang="en-US" smtClean="0">
                <a:solidFill>
                  <a:srgbClr val="003952"/>
                </a:solidFill>
                <a:latin typeface="Helvetica" pitchFamily="34" charset="0"/>
                <a:cs typeface="Helvetica" pitchFamily="34" charset="0"/>
              </a:rPr>
              <a:t>Sample size (power)</a:t>
            </a:r>
          </a:p>
          <a:p>
            <a:pPr eaLnBrk="1" hangingPunct="1"/>
            <a:endParaRPr lang="en-US" altLang="en-US" sz="700" smtClean="0">
              <a:solidFill>
                <a:srgbClr val="003952"/>
              </a:solidFill>
              <a:latin typeface="Helvetica" pitchFamily="34" charset="0"/>
              <a:cs typeface="Helvetica" pitchFamily="34" charset="0"/>
            </a:endParaRPr>
          </a:p>
          <a:p>
            <a:pPr eaLnBrk="1" hangingPunct="1"/>
            <a:r>
              <a:rPr lang="en-US" altLang="en-US" smtClean="0">
                <a:solidFill>
                  <a:srgbClr val="003952"/>
                </a:solidFill>
                <a:latin typeface="Helvetica" pitchFamily="34" charset="0"/>
                <a:cs typeface="Helvetica" pitchFamily="34" charset="0"/>
              </a:rPr>
              <a:t>Rate of attrition</a:t>
            </a:r>
          </a:p>
          <a:p>
            <a:pPr eaLnBrk="1" hangingPunct="1"/>
            <a:endParaRPr lang="en-US" altLang="en-US" sz="700" smtClean="0">
              <a:solidFill>
                <a:srgbClr val="003952"/>
              </a:solidFill>
              <a:latin typeface="Helvetica" pitchFamily="34" charset="0"/>
              <a:cs typeface="Helvetica" pitchFamily="34" charset="0"/>
            </a:endParaRPr>
          </a:p>
          <a:p>
            <a:pPr eaLnBrk="1" hangingPunct="1"/>
            <a:r>
              <a:rPr lang="en-US" altLang="en-US" smtClean="0">
                <a:solidFill>
                  <a:srgbClr val="003952"/>
                </a:solidFill>
                <a:latin typeface="Helvetica" pitchFamily="34" charset="0"/>
                <a:cs typeface="Helvetica" pitchFamily="34" charset="0"/>
              </a:rPr>
              <a:t>Once-weekly delivery in this study by Meals on Wheels programs were not comparable to the competitor model that drop-ships frozen meals </a:t>
            </a:r>
          </a:p>
          <a:p>
            <a:pPr eaLnBrk="1" hangingPunct="1"/>
            <a:endParaRPr lang="en-US" altLang="en-US" sz="700" smtClean="0">
              <a:solidFill>
                <a:srgbClr val="003952"/>
              </a:solidFill>
              <a:latin typeface="Helvetica" pitchFamily="34" charset="0"/>
              <a:cs typeface="Helvetica" pitchFamily="34" charset="0"/>
            </a:endParaRPr>
          </a:p>
          <a:p>
            <a:pPr eaLnBrk="1" hangingPunct="1"/>
            <a:r>
              <a:rPr lang="en-US" altLang="en-US" smtClean="0">
                <a:solidFill>
                  <a:srgbClr val="003952"/>
                </a:solidFill>
                <a:latin typeface="Helvetica" pitchFamily="34" charset="0"/>
                <a:cs typeface="Helvetica" pitchFamily="34" charset="0"/>
              </a:rPr>
              <a:t>Findings are based on self-report </a:t>
            </a:r>
          </a:p>
        </p:txBody>
      </p:sp>
    </p:spTree>
    <p:extLst>
      <p:ext uri="{BB962C8B-B14F-4D97-AF65-F5344CB8AC3E}">
        <p14:creationId xmlns:p14="http://schemas.microsoft.com/office/powerpoint/2010/main" val="3106295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6838"/>
            <a:ext cx="8229600" cy="600075"/>
          </a:xfrm>
        </p:spPr>
        <p:txBody>
          <a:bodyPr rtlCol="0">
            <a:normAutofit fontScale="90000"/>
          </a:bodyPr>
          <a:lstStyle/>
          <a:p>
            <a:pPr eaLnBrk="1" fontAlgn="auto" hangingPunct="1">
              <a:spcAft>
                <a:spcPts val="0"/>
              </a:spcAft>
              <a:defRPr/>
            </a:pPr>
            <a:r>
              <a:rPr lang="en-US" dirty="0" smtClean="0">
                <a:solidFill>
                  <a:srgbClr val="003952"/>
                </a:solidFill>
                <a:latin typeface="Helvetica" panose="020B0604020202020204" pitchFamily="34" charset="0"/>
                <a:cs typeface="Helvetica" panose="020B0604020202020204" pitchFamily="34" charset="0"/>
              </a:rPr>
              <a:t>Next Steps</a:t>
            </a:r>
            <a:endParaRPr lang="en-US" dirty="0">
              <a:solidFill>
                <a:srgbClr val="003952"/>
              </a:solidFill>
              <a:latin typeface="Helvetica" panose="020B0604020202020204" pitchFamily="34" charset="0"/>
              <a:cs typeface="Helvetica" panose="020B0604020202020204" pitchFamily="34" charset="0"/>
            </a:endParaRPr>
          </a:p>
        </p:txBody>
      </p:sp>
      <p:sp>
        <p:nvSpPr>
          <p:cNvPr id="73731" name="Content Placeholder 2"/>
          <p:cNvSpPr>
            <a:spLocks noGrp="1"/>
          </p:cNvSpPr>
          <p:nvPr>
            <p:ph idx="1"/>
          </p:nvPr>
        </p:nvSpPr>
        <p:spPr>
          <a:xfrm>
            <a:off x="457200" y="954088"/>
            <a:ext cx="8229600" cy="5172075"/>
          </a:xfrm>
        </p:spPr>
        <p:txBody>
          <a:bodyPr/>
          <a:lstStyle/>
          <a:p>
            <a:pPr eaLnBrk="1" hangingPunct="1"/>
            <a:r>
              <a:rPr lang="en-US" altLang="en-US" dirty="0" smtClean="0">
                <a:solidFill>
                  <a:srgbClr val="003952"/>
                </a:solidFill>
                <a:latin typeface="Helvetica" pitchFamily="34" charset="0"/>
                <a:cs typeface="Helvetica" pitchFamily="34" charset="0"/>
              </a:rPr>
              <a:t>Examine healthcare utilization and outcomes using Medicare Claims</a:t>
            </a:r>
          </a:p>
          <a:p>
            <a:pPr eaLnBrk="1" hangingPunct="1"/>
            <a:r>
              <a:rPr lang="en-US" altLang="en-US" dirty="0" smtClean="0">
                <a:solidFill>
                  <a:srgbClr val="003952"/>
                </a:solidFill>
                <a:latin typeface="Helvetica" pitchFamily="34" charset="0"/>
                <a:cs typeface="Helvetica" pitchFamily="34" charset="0"/>
              </a:rPr>
              <a:t>Determine effects recognized by caregivers of Meals on Wheels clients</a:t>
            </a:r>
          </a:p>
          <a:p>
            <a:pPr eaLnBrk="1" hangingPunct="1"/>
            <a:r>
              <a:rPr lang="en-US" altLang="en-US" dirty="0" smtClean="0">
                <a:solidFill>
                  <a:srgbClr val="003952"/>
                </a:solidFill>
                <a:latin typeface="Helvetica" pitchFamily="34" charset="0"/>
                <a:cs typeface="Helvetica" pitchFamily="34" charset="0"/>
              </a:rPr>
              <a:t>Conduct larger scale study</a:t>
            </a:r>
          </a:p>
          <a:p>
            <a:pPr eaLnBrk="1" hangingPunct="1"/>
            <a:endParaRPr lang="en-US" altLang="en-US" dirty="0" smtClean="0">
              <a:solidFill>
                <a:srgbClr val="003952"/>
              </a:solidFill>
              <a:latin typeface="Helvetica" pitchFamily="34" charset="0"/>
              <a:cs typeface="Helvetica" pitchFamily="34" charset="0"/>
            </a:endParaRPr>
          </a:p>
          <a:p>
            <a:pPr eaLnBrk="1" hangingPunct="1"/>
            <a:endParaRPr lang="en-US" altLang="en-US" dirty="0" smtClean="0">
              <a:solidFill>
                <a:srgbClr val="003952"/>
              </a:solidFill>
              <a:latin typeface="Helvetica" pitchFamily="34" charset="0"/>
              <a:cs typeface="Helvetica" pitchFamily="34" charset="0"/>
            </a:endParaRPr>
          </a:p>
          <a:p>
            <a:pPr eaLnBrk="1" hangingPunct="1"/>
            <a:endParaRPr lang="en-US" altLang="en-US" dirty="0" smtClean="0">
              <a:solidFill>
                <a:srgbClr val="003952"/>
              </a:solidFill>
              <a:latin typeface="Helvetica" pitchFamily="34" charset="0"/>
              <a:cs typeface="Helvetica" pitchFamily="34" charset="0"/>
            </a:endParaRPr>
          </a:p>
          <a:p>
            <a:pPr eaLnBrk="1" hangingPunct="1">
              <a:buFont typeface="Arial" pitchFamily="34" charset="0"/>
              <a:buNone/>
            </a:pPr>
            <a:endParaRPr lang="en-US" altLang="en-US" dirty="0" smtClean="0">
              <a:solidFill>
                <a:srgbClr val="003952"/>
              </a:solidFill>
              <a:latin typeface="Helvetica" pitchFamily="34" charset="0"/>
              <a:cs typeface="Helvetica" pitchFamily="34" charset="0"/>
            </a:endParaRPr>
          </a:p>
        </p:txBody>
      </p:sp>
    </p:spTree>
    <p:extLst>
      <p:ext uri="{BB962C8B-B14F-4D97-AF65-F5344CB8AC3E}">
        <p14:creationId xmlns:p14="http://schemas.microsoft.com/office/powerpoint/2010/main" val="9510584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pPr marL="0" indent="0">
              <a:buNone/>
            </a:pPr>
            <a:r>
              <a:rPr lang="en-US" dirty="0" smtClean="0"/>
              <a:t>A special thanks to VNA Meals on Wheels for their participation in this project.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7562" y="2514600"/>
            <a:ext cx="2428875" cy="2714625"/>
          </a:xfrm>
          <a:prstGeom prst="rect">
            <a:avLst/>
          </a:prstGeom>
        </p:spPr>
      </p:pic>
    </p:spTree>
    <p:extLst>
      <p:ext uri="{BB962C8B-B14F-4D97-AF65-F5344CB8AC3E}">
        <p14:creationId xmlns:p14="http://schemas.microsoft.com/office/powerpoint/2010/main" val="424707313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846</TotalTime>
  <Words>2363</Words>
  <Application>Microsoft Office PowerPoint</Application>
  <PresentationFormat>On-screen Show (4:3)</PresentationFormat>
  <Paragraphs>354</Paragraphs>
  <Slides>44</Slides>
  <Notes>36</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1_Office Theme</vt:lpstr>
      <vt:lpstr>PowerPoint Presentation</vt:lpstr>
      <vt:lpstr>PowerPoint Presentation</vt:lpstr>
      <vt:lpstr>Something Magical Happens!</vt:lpstr>
      <vt:lpstr>What is the Value?</vt:lpstr>
      <vt:lpstr>Changing Environment</vt:lpstr>
      <vt:lpstr>Partners</vt:lpstr>
      <vt:lpstr>Design</vt:lpstr>
      <vt:lpstr> Eight Pilot Sites</vt:lpstr>
      <vt:lpstr>Study Design</vt:lpstr>
      <vt:lpstr>Demographics</vt:lpstr>
      <vt:lpstr>Initial Survey and Observations Snapshot of Waiting List</vt:lpstr>
      <vt:lpstr>Initial Survey Help with Personal Care Needs</vt:lpstr>
      <vt:lpstr>Initial Survey Social Support</vt:lpstr>
      <vt:lpstr>Initial Survey Nutrition Risk</vt:lpstr>
      <vt:lpstr>Initial Survey Self Rated Health</vt:lpstr>
      <vt:lpstr>Initial Survey  Depression/Anxiety</vt:lpstr>
      <vt:lpstr>Initial Survey Falls/Fear of Falling</vt:lpstr>
      <vt:lpstr>Initial Survey Shopping/Preparing Food</vt:lpstr>
      <vt:lpstr>Surveyor Observations Exterior of Dwelling</vt:lpstr>
      <vt:lpstr>Surveyor Observations Interior of Dwelling</vt:lpstr>
      <vt:lpstr>Snapshot of Waiting List Implications</vt:lpstr>
      <vt:lpstr>Results Final Assessment Self Reported Improvement</vt:lpstr>
      <vt:lpstr>Results Final Assessment Improvement in Isolation</vt:lpstr>
      <vt:lpstr>Results Final Assessment Living Alone-Improvement in Isolation</vt:lpstr>
      <vt:lpstr>Results Final Assessment  Improvement in Loneliness</vt:lpstr>
      <vt:lpstr>Results Final Assessment  Living Alone -Improvement in Loneliness</vt:lpstr>
      <vt:lpstr>Results Final Assessment  Improvement in Worry About Staying Home  </vt:lpstr>
      <vt:lpstr>Results Final Assessment  Living Alone - Improvement in worry about staying home  </vt:lpstr>
      <vt:lpstr>Results Final Assessment  Lower Rate of Hospitalizations</vt:lpstr>
      <vt:lpstr>Results Final Assessment Falls Among Population of Fallers</vt:lpstr>
      <vt:lpstr>Results Final Assessment</vt:lpstr>
      <vt:lpstr>Results Final Assessment Reasons for Feeling Safer </vt:lpstr>
      <vt:lpstr>Results Final Assessment Less Lonely and More Social Contact</vt:lpstr>
      <vt:lpstr>Satisfaction with Program</vt:lpstr>
      <vt:lpstr>Key Findings</vt:lpstr>
      <vt:lpstr>Key Findings</vt:lpstr>
      <vt:lpstr>Key Findings</vt:lpstr>
      <vt:lpstr>Key Findings</vt:lpstr>
      <vt:lpstr>Key Findings</vt:lpstr>
      <vt:lpstr>Conclusions</vt:lpstr>
      <vt:lpstr>Conclusions</vt:lpstr>
      <vt:lpstr>Study Limitations</vt:lpstr>
      <vt:lpstr>Next Steps</vt:lpstr>
      <vt:lpstr>Thank You!</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Erika Kelly</dc:creator>
  <cp:lastModifiedBy>Laura Muniz</cp:lastModifiedBy>
  <cp:revision>45</cp:revision>
  <cp:lastPrinted>2015-03-24T14:36:02Z</cp:lastPrinted>
  <dcterms:created xsi:type="dcterms:W3CDTF">2015-03-09T23:25:33Z</dcterms:created>
  <dcterms:modified xsi:type="dcterms:W3CDTF">2015-03-26T19:05:50Z</dcterms:modified>
</cp:coreProperties>
</file>